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6" r:id="rId1"/>
  </p:sldMasterIdLst>
  <p:notesMasterIdLst>
    <p:notesMasterId r:id="rId35"/>
  </p:notesMasterIdLst>
  <p:sldIdLst>
    <p:sldId id="292" r:id="rId2"/>
    <p:sldId id="263" r:id="rId3"/>
    <p:sldId id="261" r:id="rId4"/>
    <p:sldId id="276" r:id="rId5"/>
    <p:sldId id="284" r:id="rId6"/>
    <p:sldId id="283" r:id="rId7"/>
    <p:sldId id="288" r:id="rId8"/>
    <p:sldId id="293" r:id="rId9"/>
    <p:sldId id="294" r:id="rId10"/>
    <p:sldId id="295" r:id="rId11"/>
    <p:sldId id="285" r:id="rId12"/>
    <p:sldId id="273" r:id="rId13"/>
    <p:sldId id="282" r:id="rId14"/>
    <p:sldId id="274" r:id="rId15"/>
    <p:sldId id="275" r:id="rId16"/>
    <p:sldId id="271" r:id="rId17"/>
    <p:sldId id="272" r:id="rId18"/>
    <p:sldId id="262" r:id="rId19"/>
    <p:sldId id="264" r:id="rId20"/>
    <p:sldId id="257" r:id="rId21"/>
    <p:sldId id="259" r:id="rId22"/>
    <p:sldId id="260" r:id="rId23"/>
    <p:sldId id="258" r:id="rId24"/>
    <p:sldId id="268" r:id="rId25"/>
    <p:sldId id="277" r:id="rId26"/>
    <p:sldId id="287" r:id="rId27"/>
    <p:sldId id="278" r:id="rId28"/>
    <p:sldId id="279" r:id="rId29"/>
    <p:sldId id="290" r:id="rId30"/>
    <p:sldId id="267" r:id="rId31"/>
    <p:sldId id="281" r:id="rId32"/>
    <p:sldId id="266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9244"/>
    <a:srgbClr val="F3D34E"/>
    <a:srgbClr val="9E3135"/>
    <a:srgbClr val="659AC4"/>
    <a:srgbClr val="983033"/>
    <a:srgbClr val="F3DB77"/>
    <a:srgbClr val="505989"/>
    <a:srgbClr val="DF9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1C12C1-15F3-4972-8946-09E6846CD411}" v="84" dt="2019-12-24T23:35:46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618" y="2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MacQueen" userId="28d51258ffc36474" providerId="LiveId" clId="{DB1C12C1-15F3-4972-8946-09E6846CD411}"/>
    <pc:docChg chg="undo redo custSel addSld modSld sldOrd">
      <pc:chgData name="Alice MacQueen" userId="28d51258ffc36474" providerId="LiveId" clId="{DB1C12C1-15F3-4972-8946-09E6846CD411}" dt="2019-12-24T23:35:46.087" v="875" actId="1038"/>
      <pc:docMkLst>
        <pc:docMk/>
      </pc:docMkLst>
      <pc:sldChg chg="addSp delSp modSp ord">
        <pc:chgData name="Alice MacQueen" userId="28d51258ffc36474" providerId="LiveId" clId="{DB1C12C1-15F3-4972-8946-09E6846CD411}" dt="2019-12-24T23:34:45.095" v="872"/>
        <pc:sldMkLst>
          <pc:docMk/>
          <pc:sldMk cId="2984340137" sldId="258"/>
        </pc:sldMkLst>
        <pc:spChg chg="add mod ord">
          <ac:chgData name="Alice MacQueen" userId="28d51258ffc36474" providerId="LiveId" clId="{DB1C12C1-15F3-4972-8946-09E6846CD411}" dt="2019-12-24T23:00:06.119" v="628" actId="1037"/>
          <ac:spMkLst>
            <pc:docMk/>
            <pc:sldMk cId="2984340137" sldId="258"/>
            <ac:spMk id="26" creationId="{2AD2584A-CCF9-4F55-B826-37CFBB789120}"/>
          </ac:spMkLst>
        </pc:spChg>
        <pc:spChg chg="add mod">
          <ac:chgData name="Alice MacQueen" userId="28d51258ffc36474" providerId="LiveId" clId="{DB1C12C1-15F3-4972-8946-09E6846CD411}" dt="2019-12-24T23:03:33.939" v="740" actId="1038"/>
          <ac:spMkLst>
            <pc:docMk/>
            <pc:sldMk cId="2984340137" sldId="258"/>
            <ac:spMk id="27" creationId="{C5D4BB39-1A1C-4FFA-A4ED-4EF4D8E6483B}"/>
          </ac:spMkLst>
        </pc:spChg>
        <pc:spChg chg="add mod">
          <ac:chgData name="Alice MacQueen" userId="28d51258ffc36474" providerId="LiveId" clId="{DB1C12C1-15F3-4972-8946-09E6846CD411}" dt="2019-12-24T23:03:53.043" v="743" actId="1037"/>
          <ac:spMkLst>
            <pc:docMk/>
            <pc:sldMk cId="2984340137" sldId="258"/>
            <ac:spMk id="28" creationId="{3ED353DA-5CEB-4674-B835-9895B873A989}"/>
          </ac:spMkLst>
        </pc:spChg>
        <pc:spChg chg="add mod">
          <ac:chgData name="Alice MacQueen" userId="28d51258ffc36474" providerId="LiveId" clId="{DB1C12C1-15F3-4972-8946-09E6846CD411}" dt="2019-12-24T23:01:17.641" v="644" actId="1035"/>
          <ac:spMkLst>
            <pc:docMk/>
            <pc:sldMk cId="2984340137" sldId="258"/>
            <ac:spMk id="29" creationId="{505D65FA-AB8D-4D10-9CDF-E3D6F53FFC4C}"/>
          </ac:spMkLst>
        </pc:spChg>
        <pc:spChg chg="add mod ord">
          <ac:chgData name="Alice MacQueen" userId="28d51258ffc36474" providerId="LiveId" clId="{DB1C12C1-15F3-4972-8946-09E6846CD411}" dt="2019-12-24T23:03:40.643" v="741" actId="1037"/>
          <ac:spMkLst>
            <pc:docMk/>
            <pc:sldMk cId="2984340137" sldId="258"/>
            <ac:spMk id="30" creationId="{95855704-3A1A-4B2C-B508-8E5DCE94132F}"/>
          </ac:spMkLst>
        </pc:spChg>
        <pc:spChg chg="add del mod ord">
          <ac:chgData name="Alice MacQueen" userId="28d51258ffc36474" providerId="LiveId" clId="{DB1C12C1-15F3-4972-8946-09E6846CD411}" dt="2019-12-24T22:56:18.048" v="600" actId="478"/>
          <ac:spMkLst>
            <pc:docMk/>
            <pc:sldMk cId="2984340137" sldId="258"/>
            <ac:spMk id="31" creationId="{C2C9D4C6-D2E7-4AE9-A3A4-2C2112FCB0BA}"/>
          </ac:spMkLst>
        </pc:spChg>
        <pc:spChg chg="add mod">
          <ac:chgData name="Alice MacQueen" userId="28d51258ffc36474" providerId="LiveId" clId="{DB1C12C1-15F3-4972-8946-09E6846CD411}" dt="2019-12-24T22:21:14.304" v="230" actId="571"/>
          <ac:spMkLst>
            <pc:docMk/>
            <pc:sldMk cId="2984340137" sldId="258"/>
            <ac:spMk id="42" creationId="{CBA9C46F-3FC8-4309-886A-622D6250F857}"/>
          </ac:spMkLst>
        </pc:spChg>
        <pc:spChg chg="add del mod ord">
          <ac:chgData name="Alice MacQueen" userId="28d51258ffc36474" providerId="LiveId" clId="{DB1C12C1-15F3-4972-8946-09E6846CD411}" dt="2019-12-24T23:01:32.442" v="666" actId="478"/>
          <ac:spMkLst>
            <pc:docMk/>
            <pc:sldMk cId="2984340137" sldId="258"/>
            <ac:spMk id="43" creationId="{ECE9C82F-53E1-40D6-85E7-AD12D71D93EF}"/>
          </ac:spMkLst>
        </pc:spChg>
        <pc:spChg chg="add mod ord">
          <ac:chgData name="Alice MacQueen" userId="28d51258ffc36474" providerId="LiveId" clId="{DB1C12C1-15F3-4972-8946-09E6846CD411}" dt="2019-12-24T23:01:17.641" v="644" actId="1035"/>
          <ac:spMkLst>
            <pc:docMk/>
            <pc:sldMk cId="2984340137" sldId="258"/>
            <ac:spMk id="45" creationId="{48CA6936-7B7E-4418-A81D-B50448528F09}"/>
          </ac:spMkLst>
        </pc:spChg>
        <pc:spChg chg="add mod ord">
          <ac:chgData name="Alice MacQueen" userId="28d51258ffc36474" providerId="LiveId" clId="{DB1C12C1-15F3-4972-8946-09E6846CD411}" dt="2019-12-24T23:03:33.939" v="740" actId="1038"/>
          <ac:spMkLst>
            <pc:docMk/>
            <pc:sldMk cId="2984340137" sldId="258"/>
            <ac:spMk id="46" creationId="{2A6E5353-60DC-48BC-A74E-4695FA280074}"/>
          </ac:spMkLst>
        </pc:spChg>
        <pc:spChg chg="add mod ord">
          <ac:chgData name="Alice MacQueen" userId="28d51258ffc36474" providerId="LiveId" clId="{DB1C12C1-15F3-4972-8946-09E6846CD411}" dt="2019-12-24T23:03:40.643" v="741" actId="1037"/>
          <ac:spMkLst>
            <pc:docMk/>
            <pc:sldMk cId="2984340137" sldId="258"/>
            <ac:spMk id="47" creationId="{5EB5D2AE-C716-4F01-9E09-73B05FBF112C}"/>
          </ac:spMkLst>
        </pc:spChg>
        <pc:spChg chg="add mod">
          <ac:chgData name="Alice MacQueen" userId="28d51258ffc36474" providerId="LiveId" clId="{DB1C12C1-15F3-4972-8946-09E6846CD411}" dt="2019-12-24T22:57:23.160" v="603" actId="1076"/>
          <ac:spMkLst>
            <pc:docMk/>
            <pc:sldMk cId="2984340137" sldId="258"/>
            <ac:spMk id="48" creationId="{6BDE257F-E621-48E2-939A-89CF2A8F6909}"/>
          </ac:spMkLst>
        </pc:spChg>
        <pc:spChg chg="add mod">
          <ac:chgData name="Alice MacQueen" userId="28d51258ffc36474" providerId="LiveId" clId="{DB1C12C1-15F3-4972-8946-09E6846CD411}" dt="2019-12-24T23:03:33.939" v="740" actId="1038"/>
          <ac:spMkLst>
            <pc:docMk/>
            <pc:sldMk cId="2984340137" sldId="258"/>
            <ac:spMk id="49" creationId="{48AD6289-84C7-4E9B-91DE-126024E7FCD6}"/>
          </ac:spMkLst>
        </pc:spChg>
        <pc:spChg chg="add mod">
          <ac:chgData name="Alice MacQueen" userId="28d51258ffc36474" providerId="LiveId" clId="{DB1C12C1-15F3-4972-8946-09E6846CD411}" dt="2019-12-24T23:03:53.043" v="743" actId="1037"/>
          <ac:spMkLst>
            <pc:docMk/>
            <pc:sldMk cId="2984340137" sldId="258"/>
            <ac:spMk id="50" creationId="{A38FE67D-9AD8-4D14-8A37-9EFDEA3612F5}"/>
          </ac:spMkLst>
        </pc:spChg>
        <pc:spChg chg="add mod">
          <ac:chgData name="Alice MacQueen" userId="28d51258ffc36474" providerId="LiveId" clId="{DB1C12C1-15F3-4972-8946-09E6846CD411}" dt="2019-12-24T23:01:17.641" v="644" actId="1035"/>
          <ac:spMkLst>
            <pc:docMk/>
            <pc:sldMk cId="2984340137" sldId="258"/>
            <ac:spMk id="51" creationId="{2A933603-E476-479A-8F57-9CE0A42BCB8A}"/>
          </ac:spMkLst>
        </pc:spChg>
        <pc:spChg chg="add mod">
          <ac:chgData name="Alice MacQueen" userId="28d51258ffc36474" providerId="LiveId" clId="{DB1C12C1-15F3-4972-8946-09E6846CD411}" dt="2019-12-24T22:58:36.697" v="617" actId="1037"/>
          <ac:spMkLst>
            <pc:docMk/>
            <pc:sldMk cId="2984340137" sldId="258"/>
            <ac:spMk id="52" creationId="{038583D9-429C-4661-80DF-0FFFDF9CA174}"/>
          </ac:spMkLst>
        </pc:spChg>
        <pc:spChg chg="add mod">
          <ac:chgData name="Alice MacQueen" userId="28d51258ffc36474" providerId="LiveId" clId="{DB1C12C1-15F3-4972-8946-09E6846CD411}" dt="2019-12-24T23:03:33.939" v="740" actId="1038"/>
          <ac:spMkLst>
            <pc:docMk/>
            <pc:sldMk cId="2984340137" sldId="258"/>
            <ac:spMk id="53" creationId="{6C01816A-C322-408F-A5C4-991FD2ACF4BE}"/>
          </ac:spMkLst>
        </pc:spChg>
        <pc:picChg chg="del mod modCrop">
          <ac:chgData name="Alice MacQueen" userId="28d51258ffc36474" providerId="LiveId" clId="{DB1C12C1-15F3-4972-8946-09E6846CD411}" dt="2019-12-24T21:50:12.504" v="35" actId="478"/>
          <ac:picMkLst>
            <pc:docMk/>
            <pc:sldMk cId="2984340137" sldId="258"/>
            <ac:picMk id="7" creationId="{A78FC9B9-5801-4510-94EC-015B426DAB57}"/>
          </ac:picMkLst>
        </pc:picChg>
        <pc:picChg chg="mod">
          <ac:chgData name="Alice MacQueen" userId="28d51258ffc36474" providerId="LiveId" clId="{DB1C12C1-15F3-4972-8946-09E6846CD411}" dt="2019-12-24T23:03:33.939" v="740" actId="1038"/>
          <ac:picMkLst>
            <pc:docMk/>
            <pc:sldMk cId="2984340137" sldId="258"/>
            <ac:picMk id="11" creationId="{68DB9D91-689C-43C5-97A0-094ED9EF67B1}"/>
          </ac:picMkLst>
        </pc:picChg>
        <pc:picChg chg="mod">
          <ac:chgData name="Alice MacQueen" userId="28d51258ffc36474" providerId="LiveId" clId="{DB1C12C1-15F3-4972-8946-09E6846CD411}" dt="2019-12-24T23:01:17.641" v="644" actId="1035"/>
          <ac:picMkLst>
            <pc:docMk/>
            <pc:sldMk cId="2984340137" sldId="258"/>
            <ac:picMk id="14" creationId="{9863E92D-E910-4BDC-8965-BD5C457AF1F2}"/>
          </ac:picMkLst>
        </pc:picChg>
        <pc:picChg chg="del">
          <ac:chgData name="Alice MacQueen" userId="28d51258ffc36474" providerId="LiveId" clId="{DB1C12C1-15F3-4972-8946-09E6846CD411}" dt="2019-12-24T22:32:53.761" v="513" actId="478"/>
          <ac:picMkLst>
            <pc:docMk/>
            <pc:sldMk cId="2984340137" sldId="258"/>
            <ac:picMk id="15" creationId="{33842E2C-5E57-494D-8D85-0CD7129D403A}"/>
          </ac:picMkLst>
        </pc:picChg>
        <pc:picChg chg="add del mod modCrop">
          <ac:chgData name="Alice MacQueen" userId="28d51258ffc36474" providerId="LiveId" clId="{DB1C12C1-15F3-4972-8946-09E6846CD411}" dt="2019-12-24T23:03:53.043" v="743" actId="1037"/>
          <ac:picMkLst>
            <pc:docMk/>
            <pc:sldMk cId="2984340137" sldId="258"/>
            <ac:picMk id="17" creationId="{02EC1C58-A7D2-43DD-AE2D-E2870F22F0D5}"/>
          </ac:picMkLst>
        </pc:picChg>
        <pc:picChg chg="mod ord modCrop">
          <ac:chgData name="Alice MacQueen" userId="28d51258ffc36474" providerId="LiveId" clId="{DB1C12C1-15F3-4972-8946-09E6846CD411}" dt="2019-12-24T22:58:44.755" v="618" actId="732"/>
          <ac:picMkLst>
            <pc:docMk/>
            <pc:sldMk cId="2984340137" sldId="258"/>
            <ac:picMk id="25" creationId="{85CFECF3-AE2E-42A4-9420-641E6E01BBE8}"/>
          </ac:picMkLst>
        </pc:picChg>
        <pc:picChg chg="add del mod">
          <ac:chgData name="Alice MacQueen" userId="28d51258ffc36474" providerId="LiveId" clId="{DB1C12C1-15F3-4972-8946-09E6846CD411}" dt="2019-12-24T21:49:06.218" v="30" actId="478"/>
          <ac:picMkLst>
            <pc:docMk/>
            <pc:sldMk cId="2984340137" sldId="258"/>
            <ac:picMk id="33" creationId="{0FD2BD9A-8E02-46C7-906B-8B854D3A9002}"/>
          </ac:picMkLst>
        </pc:picChg>
        <pc:picChg chg="add mod">
          <ac:chgData name="Alice MacQueen" userId="28d51258ffc36474" providerId="LiveId" clId="{DB1C12C1-15F3-4972-8946-09E6846CD411}" dt="2019-12-24T23:03:40.643" v="741" actId="1037"/>
          <ac:picMkLst>
            <pc:docMk/>
            <pc:sldMk cId="2984340137" sldId="258"/>
            <ac:picMk id="35" creationId="{2E3E2228-08D9-4AFA-9A2A-C7E4A8547094}"/>
          </ac:picMkLst>
        </pc:picChg>
        <pc:picChg chg="add mod">
          <ac:chgData name="Alice MacQueen" userId="28d51258ffc36474" providerId="LiveId" clId="{DB1C12C1-15F3-4972-8946-09E6846CD411}" dt="2019-12-24T22:34:25.239" v="520" actId="1076"/>
          <ac:picMkLst>
            <pc:docMk/>
            <pc:sldMk cId="2984340137" sldId="258"/>
            <ac:picMk id="36" creationId="{FFD5E475-487A-4EDD-9DF1-F64EC6D6466C}"/>
          </ac:picMkLst>
        </pc:picChg>
        <pc:picChg chg="add del mod">
          <ac:chgData name="Alice MacQueen" userId="28d51258ffc36474" providerId="LiveId" clId="{DB1C12C1-15F3-4972-8946-09E6846CD411}" dt="2019-12-24T22:19:40.846" v="121" actId="478"/>
          <ac:picMkLst>
            <pc:docMk/>
            <pc:sldMk cId="2984340137" sldId="258"/>
            <ac:picMk id="38" creationId="{A2F75D6E-126B-458D-9E7D-650CBBA19D94}"/>
          </ac:picMkLst>
        </pc:picChg>
        <pc:picChg chg="add del mod modCrop">
          <ac:chgData name="Alice MacQueen" userId="28d51258ffc36474" providerId="LiveId" clId="{DB1C12C1-15F3-4972-8946-09E6846CD411}" dt="2019-12-24T22:24:24.676" v="354" actId="478"/>
          <ac:picMkLst>
            <pc:docMk/>
            <pc:sldMk cId="2984340137" sldId="258"/>
            <ac:picMk id="40" creationId="{0AE98A86-3FB9-43A9-8A78-CDD4F8E53B65}"/>
          </ac:picMkLst>
        </pc:picChg>
        <pc:picChg chg="add mod">
          <ac:chgData name="Alice MacQueen" userId="28d51258ffc36474" providerId="LiveId" clId="{DB1C12C1-15F3-4972-8946-09E6846CD411}" dt="2019-12-24T22:21:14.304" v="230" actId="571"/>
          <ac:picMkLst>
            <pc:docMk/>
            <pc:sldMk cId="2984340137" sldId="258"/>
            <ac:picMk id="41" creationId="{8070EF7B-9556-4B08-9DE2-09300D0985DD}"/>
          </ac:picMkLst>
        </pc:picChg>
        <pc:picChg chg="add del mod">
          <ac:chgData name="Alice MacQueen" userId="28d51258ffc36474" providerId="LiveId" clId="{DB1C12C1-15F3-4972-8946-09E6846CD411}" dt="2019-12-24T22:39:08.334" v="556" actId="478"/>
          <ac:picMkLst>
            <pc:docMk/>
            <pc:sldMk cId="2984340137" sldId="258"/>
            <ac:picMk id="44" creationId="{34678D19-65B7-4AA1-90CB-C1A29547754C}"/>
          </ac:picMkLst>
        </pc:picChg>
      </pc:sldChg>
      <pc:sldChg chg="addSp delSp modSp add">
        <pc:chgData name="Alice MacQueen" userId="28d51258ffc36474" providerId="LiveId" clId="{DB1C12C1-15F3-4972-8946-09E6846CD411}" dt="2019-12-24T23:35:46.087" v="875" actId="1038"/>
        <pc:sldMkLst>
          <pc:docMk/>
          <pc:sldMk cId="348514116" sldId="264"/>
        </pc:sldMkLst>
        <pc:spChg chg="mod">
          <ac:chgData name="Alice MacQueen" userId="28d51258ffc36474" providerId="LiveId" clId="{DB1C12C1-15F3-4972-8946-09E6846CD411}" dt="2019-12-24T23:27:23.029" v="811" actId="14100"/>
          <ac:spMkLst>
            <pc:docMk/>
            <pc:sldMk cId="348514116" sldId="264"/>
            <ac:spMk id="2" creationId="{5905962C-F1B0-4457-97BF-C64594C8E8C4}"/>
          </ac:spMkLst>
        </pc:spChg>
        <pc:spChg chg="del">
          <ac:chgData name="Alice MacQueen" userId="28d51258ffc36474" providerId="LiveId" clId="{DB1C12C1-15F3-4972-8946-09E6846CD411}" dt="2019-12-24T23:25:06.384" v="745" actId="931"/>
          <ac:spMkLst>
            <pc:docMk/>
            <pc:sldMk cId="348514116" sldId="264"/>
            <ac:spMk id="3" creationId="{F4B59556-1BE6-44EA-9184-7226C935605C}"/>
          </ac:spMkLst>
        </pc:spChg>
        <pc:spChg chg="add mod">
          <ac:chgData name="Alice MacQueen" userId="28d51258ffc36474" providerId="LiveId" clId="{DB1C12C1-15F3-4972-8946-09E6846CD411}" dt="2019-12-24T23:33:45.268" v="870" actId="1038"/>
          <ac:spMkLst>
            <pc:docMk/>
            <pc:sldMk cId="348514116" sldId="264"/>
            <ac:spMk id="16" creationId="{AE4944A2-0185-4C3A-9FD5-D36C70D31212}"/>
          </ac:spMkLst>
        </pc:spChg>
        <pc:picChg chg="add mod">
          <ac:chgData name="Alice MacQueen" userId="28d51258ffc36474" providerId="LiveId" clId="{DB1C12C1-15F3-4972-8946-09E6846CD411}" dt="2019-12-24T23:33:10.976" v="853" actId="1076"/>
          <ac:picMkLst>
            <pc:docMk/>
            <pc:sldMk cId="348514116" sldId="264"/>
            <ac:picMk id="5" creationId="{CF6FE899-3137-447E-896A-E6344F40080A}"/>
          </ac:picMkLst>
        </pc:picChg>
        <pc:picChg chg="add mod ord">
          <ac:chgData name="Alice MacQueen" userId="28d51258ffc36474" providerId="LiveId" clId="{DB1C12C1-15F3-4972-8946-09E6846CD411}" dt="2019-12-24T23:33:48.760" v="871" actId="166"/>
          <ac:picMkLst>
            <pc:docMk/>
            <pc:sldMk cId="348514116" sldId="264"/>
            <ac:picMk id="7" creationId="{63FB15CB-C402-439E-BD3E-3CAEA5B27A1D}"/>
          </ac:picMkLst>
        </pc:picChg>
        <pc:picChg chg="add mod">
          <ac:chgData name="Alice MacQueen" userId="28d51258ffc36474" providerId="LiveId" clId="{DB1C12C1-15F3-4972-8946-09E6846CD411}" dt="2019-12-24T23:33:28.733" v="859" actId="1038"/>
          <ac:picMkLst>
            <pc:docMk/>
            <pc:sldMk cId="348514116" sldId="264"/>
            <ac:picMk id="9" creationId="{5205956C-5FC1-4D73-86ED-AD4CA98C6501}"/>
          </ac:picMkLst>
        </pc:picChg>
        <pc:picChg chg="add mod">
          <ac:chgData name="Alice MacQueen" userId="28d51258ffc36474" providerId="LiveId" clId="{DB1C12C1-15F3-4972-8946-09E6846CD411}" dt="2019-12-24T23:28:10.502" v="817" actId="1076"/>
          <ac:picMkLst>
            <pc:docMk/>
            <pc:sldMk cId="348514116" sldId="264"/>
            <ac:picMk id="11" creationId="{57E1E371-2EA2-4D13-96A9-DE7CAE82821D}"/>
          </ac:picMkLst>
        </pc:picChg>
        <pc:picChg chg="add mod">
          <ac:chgData name="Alice MacQueen" userId="28d51258ffc36474" providerId="LiveId" clId="{DB1C12C1-15F3-4972-8946-09E6846CD411}" dt="2019-12-24T23:35:46.087" v="875" actId="1038"/>
          <ac:picMkLst>
            <pc:docMk/>
            <pc:sldMk cId="348514116" sldId="264"/>
            <ac:picMk id="13" creationId="{C87E1EB0-1441-443F-94B4-6A0A923E3A9E}"/>
          </ac:picMkLst>
        </pc:picChg>
        <pc:picChg chg="add mod">
          <ac:chgData name="Alice MacQueen" userId="28d51258ffc36474" providerId="LiveId" clId="{DB1C12C1-15F3-4972-8946-09E6846CD411}" dt="2019-12-24T23:35:46.087" v="875" actId="1038"/>
          <ac:picMkLst>
            <pc:docMk/>
            <pc:sldMk cId="348514116" sldId="264"/>
            <ac:picMk id="14" creationId="{CB361026-4118-46A6-BA7F-41662E47582A}"/>
          </ac:picMkLst>
        </pc:picChg>
        <pc:picChg chg="add mod">
          <ac:chgData name="Alice MacQueen" userId="28d51258ffc36474" providerId="LiveId" clId="{DB1C12C1-15F3-4972-8946-09E6846CD411}" dt="2019-12-24T23:31:39.740" v="835" actId="1076"/>
          <ac:picMkLst>
            <pc:docMk/>
            <pc:sldMk cId="348514116" sldId="264"/>
            <ac:picMk id="15" creationId="{1F3AC384-99A6-4FB1-99BC-17BBAA3A0F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4E21B-2589-4A6E-93FA-4795783FDE7E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AFF66-C924-46AF-B59B-2D537EA4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9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D2C94E5-52D8-4DD8-A5C5-AB3E8C265797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70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7F63-CBB2-409B-B7CE-F0B50520FB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5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2BB1-5D7D-4570-AF8B-1DC2BB487D7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97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AA7A151-1E25-44A5-BC54-63E5D8ED499B}" type="slidenum">
              <a:rPr lang="en-US" altLang="en-US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9294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7F63-CBB2-409B-B7CE-F0B50520FB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194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575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10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1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466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300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3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4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160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566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9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7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tif"/><Relationship Id="rId4" Type="http://schemas.openxmlformats.org/officeDocument/2006/relationships/image" Target="../media/image44.t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jpeg"/><Relationship Id="rId18" Type="http://schemas.openxmlformats.org/officeDocument/2006/relationships/image" Target="../media/image69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19.jpeg"/><Relationship Id="rId5" Type="http://schemas.openxmlformats.org/officeDocument/2006/relationships/image" Target="../media/image57.png"/><Relationship Id="rId15" Type="http://schemas.openxmlformats.org/officeDocument/2006/relationships/image" Target="../media/image66.jpeg"/><Relationship Id="rId10" Type="http://schemas.openxmlformats.org/officeDocument/2006/relationships/image" Target="../media/image62.png"/><Relationship Id="rId19" Type="http://schemas.openxmlformats.org/officeDocument/2006/relationships/image" Target="../media/image70.jpe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1" b="10620"/>
          <a:stretch/>
        </p:blipFill>
        <p:spPr bwMode="auto">
          <a:xfrm>
            <a:off x="-149523" y="0"/>
            <a:ext cx="12341521" cy="69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86971" y="1122363"/>
            <a:ext cx="10218058" cy="190991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Genetics of Genotype-By-Environment Interactions in the Switchgrass Diversity Panel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3662363"/>
            <a:ext cx="9144000" cy="159543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Alice MacQueen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BER Plant Genomic Science Workshop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2020-01-13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-1"/>
            <a:ext cx="3301999" cy="92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887906"/>
            <a:ext cx="330199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36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6-13 16.36.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1200" y="279400"/>
            <a:ext cx="2540000" cy="3386667"/>
          </a:xfrm>
          <a:prstGeom prst="rect">
            <a:avLst/>
          </a:prstGeom>
        </p:spPr>
      </p:pic>
      <p:pic>
        <p:nvPicPr>
          <p:cNvPr id="3" name="Picture 2" descr="switchgrass_3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1600" y="110371"/>
            <a:ext cx="2133600" cy="3285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56053" y="851777"/>
            <a:ext cx="3218040" cy="1810148"/>
          </a:xfrm>
          <a:prstGeom prst="rect">
            <a:avLst/>
          </a:prstGeom>
        </p:spPr>
      </p:pic>
      <p:pic>
        <p:nvPicPr>
          <p:cNvPr id="6" name="Picture 5" descr="2012-06-13 16.33.0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46452" y="3569603"/>
            <a:ext cx="2423696" cy="3231595"/>
          </a:xfrm>
          <a:prstGeom prst="rect">
            <a:avLst/>
          </a:prstGeom>
        </p:spPr>
      </p:pic>
      <p:pic>
        <p:nvPicPr>
          <p:cNvPr id="7" name="Picture 4" descr="Image result for dji matrice pr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563" y="5502470"/>
            <a:ext cx="3271573" cy="12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2012-06-13 15.01.18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8800" y="250129"/>
            <a:ext cx="2414941" cy="3219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99" y="4140200"/>
            <a:ext cx="2437893" cy="24378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19" y="4140200"/>
            <a:ext cx="3985899" cy="13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00200" y="3300373"/>
            <a:ext cx="4861244" cy="3206333"/>
            <a:chOff x="76200" y="3300372"/>
            <a:chExt cx="4861244" cy="32063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4076083"/>
              <a:ext cx="4861244" cy="2430622"/>
            </a:xfrm>
            <a:prstGeom prst="rect">
              <a:avLst/>
            </a:prstGeom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w15="http://schemas.microsoft.com/office/word/2012/wordml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lc="http://schemas.openxmlformats.org/drawingml/2006/lockedCanvas"/>
              </a:ext>
            </a:extLst>
          </p:spPr>
        </p:pic>
        <p:sp>
          <p:nvSpPr>
            <p:cNvPr id="4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274845" y="3300372"/>
              <a:ext cx="3910882" cy="485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Comic Sans MS" panose="030F0702030302020204" pitchFamily="66" charset="0"/>
                </a:rPr>
                <a:t>Climate Niche Characterization</a:t>
              </a:r>
              <a:endParaRPr lang="en-US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7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<p:cNvSpPr>
            <a:spLocks noChangeAspect="1" noChangeArrowheads="1"/>
          </p:cNvSpPr>
          <p:nvPr/>
        </p:nvSpPr>
        <p:spPr bwMode="auto">
          <a:xfrm>
            <a:off x="1798846" y="152401"/>
            <a:ext cx="3169957" cy="4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Association &amp; Population Genomic Studies</a:t>
            </a:r>
            <a:endParaRPr lang="en-US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942678" y="159922"/>
            <a:ext cx="3572923" cy="2595368"/>
            <a:chOff x="5418676" y="159922"/>
            <a:chExt cx="4026949" cy="2595368"/>
          </a:xfrm>
        </p:grpSpPr>
        <p:pic>
          <p:nvPicPr>
            <p:cNvPr id="5" name="Picture 8" descr="Genomic Selection - Fig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676" y="1219120"/>
              <a:ext cx="3715385" cy="153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5867400" y="159922"/>
              <a:ext cx="3578225" cy="770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Comic Sans MS" panose="030F0702030302020204" pitchFamily="66" charset="0"/>
                </a:rPr>
                <a:t>Genomic Selection &amp; Breeding</a:t>
              </a:r>
              <a:endParaRPr lang="en-US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6810" y="3173788"/>
            <a:ext cx="2347117" cy="3409892"/>
            <a:chOff x="6102809" y="3173788"/>
            <a:chExt cx="2347117" cy="3409892"/>
          </a:xfrm>
        </p:grpSpPr>
        <p:pic>
          <p:nvPicPr>
            <p:cNvPr id="6" name="Picture 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518" y="3657600"/>
              <a:ext cx="2030095" cy="2926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02809" y="3173788"/>
              <a:ext cx="2347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Comic Sans MS" panose="030F0702030302020204" pitchFamily="66" charset="0"/>
                </a:rPr>
                <a:t>Agronomic modeling</a:t>
              </a:r>
              <a:endParaRPr lang="en-US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4996"/>
          <a:stretch/>
        </p:blipFill>
        <p:spPr>
          <a:xfrm>
            <a:off x="1582783" y="925935"/>
            <a:ext cx="4972594" cy="16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096963"/>
            <a:ext cx="2926175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257800" y="1600200"/>
            <a:ext cx="512445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+mj-lt"/>
              </a:rPr>
              <a:t>Is </a:t>
            </a:r>
            <a:r>
              <a:rPr lang="en-US" altLang="en-US" b="1" dirty="0" err="1">
                <a:solidFill>
                  <a:srgbClr val="002060"/>
                </a:solidFill>
                <a:latin typeface="+mj-lt"/>
              </a:rPr>
              <a:t>switchgrass</a:t>
            </a:r>
            <a:r>
              <a:rPr lang="en-US" altLang="en-US" b="1" dirty="0">
                <a:solidFill>
                  <a:srgbClr val="002060"/>
                </a:solidFill>
                <a:latin typeface="+mj-lt"/>
              </a:rPr>
              <a:t> locally adapted to climatic gradients? </a:t>
            </a:r>
            <a:r>
              <a:rPr lang="en-US" altLang="en-US" b="1" dirty="0">
                <a:solidFill>
                  <a:srgbClr val="002060"/>
                </a:solidFill>
                <a:latin typeface="+mj-lt"/>
              </a:rPr>
              <a:t>If so, at </a:t>
            </a:r>
            <a:r>
              <a:rPr lang="en-US" altLang="en-US" b="1" dirty="0">
                <a:solidFill>
                  <a:srgbClr val="002060"/>
                </a:solidFill>
                <a:latin typeface="+mj-lt"/>
              </a:rPr>
              <a:t>what spatial scales?</a:t>
            </a:r>
          </a:p>
          <a:p>
            <a:endParaRPr lang="en-US" altLang="en-US" b="1" dirty="0">
              <a:solidFill>
                <a:srgbClr val="002060"/>
              </a:solidFill>
              <a:latin typeface="+mj-lt"/>
            </a:endParaRPr>
          </a:p>
          <a:p>
            <a:r>
              <a:rPr lang="en-US" altLang="en-US" b="1" dirty="0">
                <a:solidFill>
                  <a:srgbClr val="002060"/>
                </a:solidFill>
                <a:latin typeface="+mj-lt"/>
              </a:rPr>
              <a:t>Which gradients are most important?</a:t>
            </a:r>
          </a:p>
          <a:p>
            <a:endParaRPr lang="en-US" altLang="en-US" b="1" dirty="0">
              <a:solidFill>
                <a:srgbClr val="002060"/>
              </a:solidFill>
              <a:latin typeface="+mj-lt"/>
            </a:endParaRPr>
          </a:p>
          <a:p>
            <a:r>
              <a:rPr lang="en-US" altLang="en-US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What are the mechanisms, traits, and genes important for current or future adaptation to climate</a:t>
            </a:r>
            <a:r>
              <a:rPr lang="en-US" altLang="en-US" b="1" dirty="0">
                <a:solidFill>
                  <a:srgbClr val="002060"/>
                </a:solidFill>
                <a:latin typeface="+mj-lt"/>
              </a:rPr>
              <a:t>?  </a:t>
            </a:r>
          </a:p>
          <a:p>
            <a:endParaRPr lang="en-US" altLang="en-US" b="1" dirty="0">
              <a:solidFill>
                <a:srgbClr val="002060"/>
              </a:solidFill>
              <a:latin typeface="+mj-lt"/>
            </a:endParaRPr>
          </a:p>
          <a:p>
            <a:r>
              <a:rPr lang="en-US" altLang="en-US" b="1" dirty="0">
                <a:solidFill>
                  <a:srgbClr val="002060"/>
                </a:solidFill>
                <a:latin typeface="+mj-lt"/>
              </a:rPr>
              <a:t>How important are genetic tradeoffs in </a:t>
            </a:r>
            <a:r>
              <a:rPr lang="en-US" altLang="en-US" b="1" dirty="0">
                <a:solidFill>
                  <a:srgbClr val="002060"/>
                </a:solidFill>
                <a:latin typeface="+mj-lt"/>
              </a:rPr>
              <a:t>driving patterns of climate adaptation?  </a:t>
            </a:r>
            <a:endParaRPr lang="en-US" altLang="en-US" b="1" dirty="0">
              <a:solidFill>
                <a:srgbClr val="002060"/>
              </a:solidFill>
              <a:latin typeface="+mj-lt"/>
            </a:endParaRPr>
          </a:p>
          <a:p>
            <a:endParaRPr lang="en-US" altLang="en-US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595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1"/>
          <p:cNvSpPr txBox="1">
            <a:spLocks/>
          </p:cNvSpPr>
          <p:nvPr/>
        </p:nvSpPr>
        <p:spPr bwMode="auto">
          <a:xfrm>
            <a:off x="1981200" y="99484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1143000" indent="1143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1600200" indent="1143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2057400" indent="1143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2514600" indent="1143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defTabSz="1219170"/>
            <a:r>
              <a:rPr lang="en-US" altLang="en-US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Dynamic Population History</a:t>
            </a:r>
            <a:endParaRPr lang="en-US" altLang="en-US" sz="2800" b="1" dirty="0">
              <a:solidFill>
                <a:srgbClr val="002060"/>
              </a:solidFill>
              <a:latin typeface="Bebas Neue Bold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8270787" y="3158068"/>
            <a:ext cx="18415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661677" y="5054601"/>
            <a:ext cx="27262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Contraction to southern </a:t>
            </a:r>
            <a:r>
              <a:rPr lang="en-US" altLang="en-US" sz="2400" b="1" dirty="0" err="1">
                <a:solidFill>
                  <a:srgbClr val="002060"/>
                </a:solidFill>
                <a:latin typeface="Comic Sans MS" panose="030F0702030302020204" pitchFamily="66" charset="0"/>
              </a:rPr>
              <a:t>refugia</a:t>
            </a:r>
            <a:endParaRPr lang="en-US" altLang="en-US" sz="24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9785351" y="3158067"/>
            <a:ext cx="18415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636000" y="861483"/>
            <a:ext cx="2726267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Range expansion and colonization</a:t>
            </a:r>
          </a:p>
        </p:txBody>
      </p:sp>
      <p:pic>
        <p:nvPicPr>
          <p:cNvPr id="12" name="E81CFE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1249459"/>
            <a:ext cx="8751540" cy="49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6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488" y="1801003"/>
            <a:ext cx="3987935" cy="332510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81200" y="762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Switchgrass</a:t>
            </a:r>
            <a:r>
              <a:rPr lang="en-US" sz="2800" b="1" i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Natural History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8632" y="1252394"/>
            <a:ext cx="24109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Short growing seasons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Cold winters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Strong photoperiod &amp; temperature signals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44761" y="4724401"/>
            <a:ext cx="3477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Long growing seasons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Mild winters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Variable precipitation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5400000">
            <a:off x="7449914" y="3168196"/>
            <a:ext cx="1840591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83976" y="5188031"/>
            <a:ext cx="272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Contraction to southern </a:t>
            </a:r>
            <a:r>
              <a:rPr lang="en-US" b="1" dirty="0" err="1">
                <a:solidFill>
                  <a:srgbClr val="002060"/>
                </a:solidFill>
                <a:latin typeface="Comic Sans MS" panose="030F0702030302020204" pitchFamily="66" charset="0"/>
              </a:rPr>
              <a:t>refugia</a:t>
            </a:r>
            <a:endParaRPr lang="en-US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8642806" y="3168196"/>
            <a:ext cx="1840591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10618" y="1121954"/>
            <a:ext cx="27268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Range expansion and colonization</a:t>
            </a:r>
            <a:endParaRPr lang="en-US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4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488" y="1801003"/>
            <a:ext cx="3987935" cy="332510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906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Switchgrass</a:t>
            </a:r>
            <a:r>
              <a:rPr lang="en-US" sz="2800" b="1" i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Natural History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8918" y="1448309"/>
            <a:ext cx="2969083" cy="166199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Northern Uplands</a:t>
            </a:r>
          </a:p>
          <a:p>
            <a:endParaRPr lang="en-US" sz="16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Freezing tolerant</a:t>
            </a:r>
          </a:p>
          <a:p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Short leaf/tiller lifespan</a:t>
            </a:r>
          </a:p>
          <a:p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Pathogen/herbivore susceptible </a:t>
            </a:r>
            <a:endParaRPr lang="en-US" sz="14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Rhizomatous/spreading growth</a:t>
            </a:r>
          </a:p>
          <a:p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Often </a:t>
            </a:r>
            <a:r>
              <a:rPr lang="en-US" sz="1400" b="1" dirty="0" err="1">
                <a:solidFill>
                  <a:srgbClr val="002060"/>
                </a:solidFill>
                <a:latin typeface="Comic Sans MS" panose="030F0702030302020204" pitchFamily="66" charset="0"/>
              </a:rPr>
              <a:t>octoploid</a:t>
            </a:r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 8x</a:t>
            </a:r>
            <a:endParaRPr lang="en-US" sz="14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8632" y="1252394"/>
            <a:ext cx="24109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Short growing seasons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Cold winters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Strong photoperiod &amp; temperature signals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44761" y="4724401"/>
            <a:ext cx="3477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Long growing seasons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Mild winters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Variable precipitation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5143" y="4444090"/>
            <a:ext cx="2717411" cy="166199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Southern Lowlands</a:t>
            </a:r>
          </a:p>
          <a:p>
            <a:endParaRPr lang="en-US" sz="16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Freezing sensitive</a:t>
            </a:r>
          </a:p>
          <a:p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Long leaf/tiller </a:t>
            </a:r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lifespan</a:t>
            </a:r>
          </a:p>
          <a:p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Pathogen/herbivore resistant</a:t>
            </a:r>
          </a:p>
          <a:p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Bunchgrass growth</a:t>
            </a:r>
          </a:p>
          <a:p>
            <a:r>
              <a:rPr lang="en-US" sz="1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Tetraploid 4x</a:t>
            </a:r>
            <a:endParaRPr lang="en-US" sz="14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6400" y="228601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Gene x environment interactions and adaptation across climatic gradients:  </a:t>
            </a:r>
            <a:endParaRPr lang="en-US" sz="2800" b="1" dirty="0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0" y="1625769"/>
            <a:ext cx="39624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itchFamily="66" charset="0"/>
              </a:rPr>
              <a:t>Collection of native material across species range for development of a comprehensive diversity panel </a:t>
            </a:r>
          </a:p>
          <a:p>
            <a:endParaRPr lang="en-US" dirty="0">
              <a:solidFill>
                <a:srgbClr val="002060"/>
              </a:solidFill>
              <a:latin typeface="Comic Sans MS" pitchFamily="66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omic Sans MS" pitchFamily="66" charset="0"/>
              </a:rPr>
              <a:t>QTL and GWAS panel planted across latitudinal gradient </a:t>
            </a:r>
          </a:p>
          <a:p>
            <a:endParaRPr lang="en-US" dirty="0">
              <a:solidFill>
                <a:srgbClr val="002060"/>
              </a:solidFill>
              <a:latin typeface="Comic Sans MS" pitchFamily="66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omic Sans MS" pitchFamily="66" charset="0"/>
              </a:rPr>
              <a:t>16 locations, ~23</a:t>
            </a: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˚</a:t>
            </a:r>
            <a:r>
              <a:rPr lang="en-US" dirty="0">
                <a:solidFill>
                  <a:srgbClr val="002060"/>
                </a:solidFill>
                <a:latin typeface="Comic Sans MS" pitchFamily="66" charset="0"/>
              </a:rPr>
              <a:t>  latitude</a:t>
            </a:r>
          </a:p>
          <a:p>
            <a:r>
              <a:rPr lang="en-US" dirty="0">
                <a:solidFill>
                  <a:srgbClr val="002060"/>
                </a:solidFill>
                <a:latin typeface="Comic Sans MS" pitchFamily="66" charset="0"/>
              </a:rPr>
              <a:t>Planted </a:t>
            </a:r>
            <a:r>
              <a:rPr lang="en-US" dirty="0">
                <a:solidFill>
                  <a:srgbClr val="002060"/>
                </a:solidFill>
                <a:latin typeface="Comic Sans MS" pitchFamily="66" charset="0"/>
              </a:rPr>
              <a:t>in summer of 2018</a:t>
            </a:r>
          </a:p>
          <a:p>
            <a:endParaRPr lang="en-US" dirty="0">
              <a:solidFill>
                <a:srgbClr val="002060"/>
              </a:solidFill>
              <a:latin typeface="Comic Sans MS" pitchFamily="66" charset="0"/>
            </a:endParaRPr>
          </a:p>
          <a:p>
            <a:endParaRPr lang="en-US" dirty="0">
              <a:solidFill>
                <a:srgbClr val="002060"/>
              </a:solidFill>
              <a:latin typeface="Comic Sans MS" pitchFamily="66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omic Sans MS" pitchFamily="66" charset="0"/>
              </a:rPr>
              <a:t>Collaborative and community building effort – including involvement of JGI, DOE Bioenergy Centers, CIMMYT, Ladybird Johnson Wildflower Center</a:t>
            </a:r>
          </a:p>
          <a:p>
            <a:endParaRPr lang="en-US" dirty="0">
              <a:solidFill>
                <a:srgbClr val="002060"/>
              </a:solidFill>
              <a:latin typeface="Comic Sans MS" pitchFamily="66" charset="0"/>
            </a:endParaRPr>
          </a:p>
          <a:p>
            <a:endParaRPr lang="en-US" dirty="0">
              <a:solidFill>
                <a:srgbClr val="002060"/>
              </a:solidFill>
              <a:latin typeface="Comic Sans MS" pitchFamily="66" charset="0"/>
            </a:endParaRPr>
          </a:p>
          <a:p>
            <a:endParaRPr lang="en-US" dirty="0">
              <a:solidFill>
                <a:srgbClr val="002060"/>
              </a:solidFill>
              <a:latin typeface="Comic Sans MS" pitchFamily="66" charset="0"/>
            </a:endParaRPr>
          </a:p>
          <a:p>
            <a:endParaRPr lang="en-US" dirty="0">
              <a:solidFill>
                <a:srgbClr val="002060"/>
              </a:solidFill>
              <a:latin typeface="Comic Sans MS" pitchFamily="66" charset="0"/>
            </a:endParaRPr>
          </a:p>
          <a:p>
            <a:endParaRPr lang="en-US" dirty="0">
              <a:solidFill>
                <a:srgbClr val="002060"/>
              </a:solidFill>
              <a:latin typeface="Comic Sans MS" pitchFamily="66" charset="0"/>
            </a:endParaRPr>
          </a:p>
          <a:p>
            <a:endParaRPr lang="en-US" dirty="0">
              <a:solidFill>
                <a:srgbClr val="002060"/>
              </a:solidFill>
              <a:latin typeface="Comic Sans MS" pitchFamily="66" charset="0"/>
            </a:endParaRPr>
          </a:p>
        </p:txBody>
      </p:sp>
      <p:pic>
        <p:nvPicPr>
          <p:cNvPr id="9" name="Picture 8" descr="C:\Users\Tom\AppData\Local\Microsoft\Windows\Temporary Internet Files\Content.Word\Hardiness Zone Map -Fina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60142"/>
            <a:ext cx="3599326" cy="227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08" y="1447800"/>
            <a:ext cx="4427893" cy="2301628"/>
          </a:xfrm>
          <a:prstGeom prst="rect">
            <a:avLst/>
          </a:prstGeom>
        </p:spPr>
      </p:pic>
      <p:sp>
        <p:nvSpPr>
          <p:cNvPr id="2" name="Flowchart: Connector 1"/>
          <p:cNvSpPr>
            <a:spLocks noChangeAspect="1"/>
          </p:cNvSpPr>
          <p:nvPr/>
        </p:nvSpPr>
        <p:spPr>
          <a:xfrm>
            <a:off x="8576425" y="5236095"/>
            <a:ext cx="64008" cy="64008"/>
          </a:xfrm>
          <a:prstGeom prst="flowChartConnector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/>
          <p:cNvSpPr>
            <a:spLocks noChangeAspect="1"/>
          </p:cNvSpPr>
          <p:nvPr/>
        </p:nvSpPr>
        <p:spPr>
          <a:xfrm>
            <a:off x="8556105" y="5090160"/>
            <a:ext cx="64008" cy="64008"/>
          </a:xfrm>
          <a:prstGeom prst="flowChartConnector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>
            <a:spLocks noChangeAspect="1"/>
          </p:cNvSpPr>
          <p:nvPr/>
        </p:nvSpPr>
        <p:spPr>
          <a:xfrm>
            <a:off x="8667865" y="5236095"/>
            <a:ext cx="64008" cy="64008"/>
          </a:xfrm>
          <a:prstGeom prst="flowChartConnector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43601" y="6440064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Planting locations</a:t>
            </a:r>
            <a:endParaRPr lang="en-US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3780" y="3770119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Collection locations</a:t>
            </a:r>
            <a:endParaRPr lang="en-US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045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324" y="5181600"/>
            <a:ext cx="4463199" cy="858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6600" y="344459"/>
            <a:ext cx="613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Resequencing </a:t>
            </a:r>
            <a:r>
              <a:rPr lang="en-US" sz="2800" b="1" dirty="0" err="1">
                <a:solidFill>
                  <a:srgbClr val="002060"/>
                </a:solidFill>
                <a:latin typeface="Comic Sans MS" panose="030F0702030302020204" pitchFamily="66" charset="0"/>
              </a:rPr>
              <a:t>switchgrass</a:t>
            </a:r>
            <a:r>
              <a:rPr lang="en-US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 genomes</a:t>
            </a:r>
            <a:endParaRPr lang="en-US" sz="28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2" descr="https://northcentralcollege.edu/sites/default/files/news/SCHMUTZ_opt.jpeg?12922596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53" y="3885422"/>
            <a:ext cx="1774464" cy="185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1028" y="5839930"/>
            <a:ext cx="321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omic Sans MS" pitchFamily="66" charset="0"/>
              </a:rPr>
              <a:t>Jeremy Schmutz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mic Sans MS" pitchFamily="66" charset="0"/>
              </a:rPr>
              <a:t>Sujan Mamidi</a:t>
            </a:r>
          </a:p>
          <a:p>
            <a:r>
              <a:rPr lang="en-US" sz="1600" b="1" dirty="0" err="1">
                <a:solidFill>
                  <a:srgbClr val="002060"/>
                </a:solidFill>
                <a:latin typeface="Comic Sans MS" pitchFamily="66" charset="0"/>
              </a:rPr>
              <a:t>HudsonAlpha</a:t>
            </a:r>
            <a:r>
              <a:rPr lang="en-US" sz="1600" b="1" dirty="0">
                <a:solidFill>
                  <a:srgbClr val="002060"/>
                </a:solidFill>
                <a:latin typeface="Comic Sans MS" pitchFamily="66" charset="0"/>
              </a:rPr>
              <a:t> and DOE JGI</a:t>
            </a:r>
            <a:endParaRPr lang="en-US" sz="1600" b="1" dirty="0">
              <a:solidFill>
                <a:srgbClr val="002060"/>
              </a:solidFill>
              <a:latin typeface="Comic Sans MS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117" y="1252808"/>
            <a:ext cx="2143591" cy="1716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6197" y="296483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omic Sans MS" panose="030F0702030302020204" pitchFamily="66" charset="0"/>
              </a:rPr>
              <a:t>X</a:t>
            </a:r>
            <a:r>
              <a:rPr lang="en-US" b="1" baseline="-25000" dirty="0" err="1">
                <a:solidFill>
                  <a:srgbClr val="002060"/>
                </a:solidFill>
                <a:latin typeface="Comic Sans MS" panose="030F0702030302020204" pitchFamily="66" charset="0"/>
              </a:rPr>
              <a:t>ten</a:t>
            </a: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&amp;</a:t>
            </a: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omic Sans MS" panose="030F0702030302020204" pitchFamily="66" charset="0"/>
              </a:rPr>
              <a:t>Novaseq</a:t>
            </a:r>
            <a:endParaRPr lang="en-US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sequencing</a:t>
            </a:r>
            <a:endParaRPr lang="en-US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726770"/>
            <a:ext cx="5046574" cy="3554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" b="1" dirty="0">
                <a:solidFill>
                  <a:srgbClr val="00206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&gt;950  genomes</a:t>
            </a:r>
          </a:p>
          <a:p>
            <a:pPr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" b="1" dirty="0">
                <a:solidFill>
                  <a:srgbClr val="00206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~800 tetraploids (4x)</a:t>
            </a:r>
          </a:p>
          <a:p>
            <a:pPr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" b="1" dirty="0">
                <a:solidFill>
                  <a:srgbClr val="00206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~150 octoploids (8x)</a:t>
            </a:r>
          </a:p>
          <a:p>
            <a:pPr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" b="1" dirty="0">
                <a:solidFill>
                  <a:srgbClr val="00206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median coverage = ~45x</a:t>
            </a:r>
          </a:p>
          <a:p>
            <a:pPr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m</a:t>
            </a: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apped against version 5 assembly</a:t>
            </a:r>
            <a:endParaRPr lang="en" b="1" dirty="0">
              <a:solidFill>
                <a:srgbClr val="00206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  <a:p>
            <a:pPr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" b="1" dirty="0">
                <a:solidFill>
                  <a:srgbClr val="00206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&gt;</a:t>
            </a:r>
            <a:r>
              <a:rPr lang="en" b="1" dirty="0">
                <a:solidFill>
                  <a:srgbClr val="00206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46 million SNPs</a:t>
            </a:r>
          </a:p>
          <a:p>
            <a:pPr>
              <a:spcBef>
                <a:spcPts val="640"/>
              </a:spcBef>
              <a:buClr>
                <a:schemeClr val="dk1"/>
              </a:buClr>
              <a:buSzPct val="100000"/>
            </a:pPr>
            <a:endParaRPr lang="en" b="1" dirty="0">
              <a:solidFill>
                <a:srgbClr val="00206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  <a:p>
            <a:pPr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" b="1" dirty="0">
                <a:solidFill>
                  <a:srgbClr val="00206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~ 250 Tb data for BAM files alone!</a:t>
            </a:r>
            <a:endParaRPr lang="en" b="1" dirty="0">
              <a:solidFill>
                <a:srgbClr val="00206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  <a:p>
            <a:pPr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" b="1" dirty="0">
                <a:solidFill>
                  <a:srgbClr val="00206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Hoping to add another ~100 lines from MX</a:t>
            </a:r>
          </a:p>
          <a:p>
            <a:pPr>
              <a:spcBef>
                <a:spcPts val="640"/>
              </a:spcBef>
              <a:buClr>
                <a:schemeClr val="dk1"/>
              </a:buClr>
              <a:buSzPct val="100000"/>
            </a:pPr>
            <a:endParaRPr lang="en" b="1" dirty="0">
              <a:solidFill>
                <a:srgbClr val="00206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1" y="6077048"/>
            <a:ext cx="3457143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6DEA-AAE5-4F20-8908-0149B041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Structure and Demographic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1DC6-6F15-4B29-B6EC-B9C658DB0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62C-F1B0-4457-97BF-C64594C8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202" y="624110"/>
            <a:ext cx="6589199" cy="2743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fireworks, black&#10;&#10;Description automatically generated">
            <a:extLst>
              <a:ext uri="{FF2B5EF4-FFF2-40B4-BE49-F238E27FC236}">
                <a16:creationId xmlns:a16="http://schemas.microsoft.com/office/drawing/2014/main" id="{CF6FE899-3137-447E-896A-E6344F400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15" y="4129314"/>
            <a:ext cx="2928879" cy="2743227"/>
          </a:xfrm>
        </p:spPr>
      </p:pic>
      <p:pic>
        <p:nvPicPr>
          <p:cNvPr id="9" name="Picture 8" descr="Fireworks in the sky&#10;&#10;Description automatically generated">
            <a:extLst>
              <a:ext uri="{FF2B5EF4-FFF2-40B4-BE49-F238E27FC236}">
                <a16:creationId xmlns:a16="http://schemas.microsoft.com/office/drawing/2014/main" id="{5205956C-5FC1-4D73-86ED-AD4CA98C650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45" y="1318674"/>
            <a:ext cx="2929335" cy="2743200"/>
          </a:xfrm>
          <a:prstGeom prst="rect">
            <a:avLst/>
          </a:prstGeom>
        </p:spPr>
      </p:pic>
      <p:pic>
        <p:nvPicPr>
          <p:cNvPr id="11" name="Picture 10" descr="A picture containing object, fireworks, tall, standing&#10;&#10;Description automatically generated">
            <a:extLst>
              <a:ext uri="{FF2B5EF4-FFF2-40B4-BE49-F238E27FC236}">
                <a16:creationId xmlns:a16="http://schemas.microsoft.com/office/drawing/2014/main" id="{57E1E371-2EA2-4D13-96A9-DE7CAE8282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46" y="4114800"/>
            <a:ext cx="2926855" cy="2743200"/>
          </a:xfrm>
          <a:prstGeom prst="rect">
            <a:avLst/>
          </a:prstGeom>
        </p:spPr>
      </p:pic>
      <p:pic>
        <p:nvPicPr>
          <p:cNvPr id="13" name="Picture 12" descr="A picture containing plant, grass, fireworks&#10;&#10;Description automatically generated">
            <a:extLst>
              <a:ext uri="{FF2B5EF4-FFF2-40B4-BE49-F238E27FC236}">
                <a16:creationId xmlns:a16="http://schemas.microsoft.com/office/drawing/2014/main" id="{C87E1EB0-1441-443F-94B4-6A0A923E3A9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19" y="4114800"/>
            <a:ext cx="2955105" cy="274320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1720703" y="1342828"/>
            <a:ext cx="3126926" cy="27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F3AC384-99A6-4FB1-99BC-17BBAA3A0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9" r="34025" b="6411"/>
          <a:stretch/>
        </p:blipFill>
        <p:spPr bwMode="auto">
          <a:xfrm>
            <a:off x="6048154" y="-540330"/>
            <a:ext cx="1290084" cy="26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479851" y="2546499"/>
            <a:ext cx="249864" cy="147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ireworks in the sky&#10;&#10;Description automatically generated">
            <a:extLst>
              <a:ext uri="{FF2B5EF4-FFF2-40B4-BE49-F238E27FC236}">
                <a16:creationId xmlns:a16="http://schemas.microsoft.com/office/drawing/2014/main" id="{63FB15CB-C402-439E-BD3E-3CAEA5B27A1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79" y="1329094"/>
            <a:ext cx="292453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now, old, covered&#10;&#10;Description automatically generated">
            <a:extLst>
              <a:ext uri="{FF2B5EF4-FFF2-40B4-BE49-F238E27FC236}">
                <a16:creationId xmlns:a16="http://schemas.microsoft.com/office/drawing/2014/main" id="{E83218B4-70D1-4C7E-9135-7A0D610B8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 rot="16200000">
            <a:off x="2660381" y="-1148609"/>
            <a:ext cx="6858000" cy="9143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952C2-1C59-4090-B981-98E23881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93" y="624110"/>
            <a:ext cx="6683766" cy="128089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480D9-BA2E-44C0-AC76-05ADD0664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909" y="2133600"/>
            <a:ext cx="6686550" cy="3777622"/>
          </a:xfrm>
        </p:spPr>
        <p:txBody>
          <a:bodyPr>
            <a:normAutofit/>
          </a:bodyPr>
          <a:lstStyle/>
          <a:p>
            <a:pPr>
              <a:buClr>
                <a:srgbClr val="85B5EC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64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37A6-D5D1-46FB-A825-19F2BB35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416" y="1059873"/>
            <a:ext cx="2259162" cy="4851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29CE2-7706-48DD-9D3E-BF81CE9F3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77" y="1059872"/>
            <a:ext cx="4668183" cy="485135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5A6D3B-FF98-4D5D-88F3-60F935036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057275"/>
            <a:ext cx="39814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05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2000-8E4E-435C-9F3D-EC384B3B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0C07-B3F2-4287-B168-6773ADF22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8CD8A6-7622-469F-8024-DC6AF3E8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943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37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888D-A675-4D8E-A153-63233D00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EAB69-9996-427B-A2D6-B2B25B2FE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3F3E41-3D28-4B3A-A9B5-7E012431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33589"/>
            <a:ext cx="59436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5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A6E5353-60DC-48BC-A74E-4695FA280074}"/>
              </a:ext>
            </a:extLst>
          </p:cNvPr>
          <p:cNvSpPr/>
          <p:nvPr/>
        </p:nvSpPr>
        <p:spPr>
          <a:xfrm>
            <a:off x="13186611" y="-7860631"/>
            <a:ext cx="7636040" cy="715477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B5D2AE-C716-4F01-9E09-73B05FBF112C}"/>
              </a:ext>
            </a:extLst>
          </p:cNvPr>
          <p:cNvSpPr/>
          <p:nvPr/>
        </p:nvSpPr>
        <p:spPr>
          <a:xfrm>
            <a:off x="3874168" y="-7852611"/>
            <a:ext cx="7636040" cy="715477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CA6936-7B7E-4418-A81D-B50448528F09}"/>
              </a:ext>
            </a:extLst>
          </p:cNvPr>
          <p:cNvSpPr/>
          <p:nvPr/>
        </p:nvSpPr>
        <p:spPr>
          <a:xfrm>
            <a:off x="13194631" y="-553452"/>
            <a:ext cx="7636040" cy="715477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555F-019E-4AE4-9098-4D0100EF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80" y="3469362"/>
            <a:ext cx="1385479" cy="2441860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pic>
        <p:nvPicPr>
          <p:cNvPr id="25" name="Content Placeholder 24" descr="A picture containing fireworks, grass, black&#10;&#10;Description automatically generated">
            <a:extLst>
              <a:ext uri="{FF2B5EF4-FFF2-40B4-BE49-F238E27FC236}">
                <a16:creationId xmlns:a16="http://schemas.microsoft.com/office/drawing/2014/main" id="{85CFECF3-AE2E-42A4-9420-641E6E01B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4"/>
          <a:stretch/>
        </p:blipFill>
        <p:spPr>
          <a:xfrm>
            <a:off x="6309267" y="1253913"/>
            <a:ext cx="4839997" cy="5031641"/>
          </a:xfrm>
        </p:spPr>
      </p:pic>
      <p:pic>
        <p:nvPicPr>
          <p:cNvPr id="11" name="Picture 10" descr="A group of fireworks in the sky&#10;&#10;Description automatically generated">
            <a:extLst>
              <a:ext uri="{FF2B5EF4-FFF2-40B4-BE49-F238E27FC236}">
                <a16:creationId xmlns:a16="http://schemas.microsoft.com/office/drawing/2014/main" id="{68DB9D91-689C-43C5-97A0-094ED9EF6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37" y="-6151224"/>
            <a:ext cx="5269832" cy="5140572"/>
          </a:xfrm>
          <a:prstGeom prst="rect">
            <a:avLst/>
          </a:prstGeom>
        </p:spPr>
      </p:pic>
      <p:pic>
        <p:nvPicPr>
          <p:cNvPr id="14" name="Picture 13" descr="A picture containing outdoor, object, fireworks, grass&#10;&#10;Description automatically generated">
            <a:extLst>
              <a:ext uri="{FF2B5EF4-FFF2-40B4-BE49-F238E27FC236}">
                <a16:creationId xmlns:a16="http://schemas.microsoft.com/office/drawing/2014/main" id="{9863E92D-E910-4BDC-8965-BD5C457AF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178" y="285931"/>
            <a:ext cx="6418290" cy="6235186"/>
          </a:xfrm>
          <a:prstGeom prst="rect">
            <a:avLst/>
          </a:prstGeom>
        </p:spPr>
      </p:pic>
      <p:pic>
        <p:nvPicPr>
          <p:cNvPr id="17" name="Picture 16" descr="A picture containing fireworks, grass, dark, light&#10;&#10;Description automatically generated">
            <a:extLst>
              <a:ext uri="{FF2B5EF4-FFF2-40B4-BE49-F238E27FC236}">
                <a16:creationId xmlns:a16="http://schemas.microsoft.com/office/drawing/2014/main" id="{02EC1C58-A7D2-43DD-AE2D-E2870F22F0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7"/>
          <a:stretch/>
        </p:blipFill>
        <p:spPr>
          <a:xfrm>
            <a:off x="-3994732" y="-545433"/>
            <a:ext cx="7739127" cy="718686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5D4BB39-1A1C-4FFA-A4ED-4EF4D8E6483B}"/>
              </a:ext>
            </a:extLst>
          </p:cNvPr>
          <p:cNvSpPr/>
          <p:nvPr/>
        </p:nvSpPr>
        <p:spPr>
          <a:xfrm>
            <a:off x="19926520" y="-5029009"/>
            <a:ext cx="182880" cy="3703111"/>
          </a:xfrm>
          <a:prstGeom prst="rect">
            <a:avLst/>
          </a:prstGeom>
          <a:solidFill>
            <a:srgbClr val="659AC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D353DA-5CEB-4674-B835-9895B873A989}"/>
              </a:ext>
            </a:extLst>
          </p:cNvPr>
          <p:cNvSpPr/>
          <p:nvPr/>
        </p:nvSpPr>
        <p:spPr>
          <a:xfrm>
            <a:off x="2880323" y="2381222"/>
            <a:ext cx="182880" cy="3705203"/>
          </a:xfrm>
          <a:prstGeom prst="rect">
            <a:avLst/>
          </a:prstGeom>
          <a:solidFill>
            <a:srgbClr val="9E313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5D65FA-AB8D-4D10-9CDF-E3D6F53FFC4C}"/>
              </a:ext>
            </a:extLst>
          </p:cNvPr>
          <p:cNvSpPr/>
          <p:nvPr/>
        </p:nvSpPr>
        <p:spPr>
          <a:xfrm>
            <a:off x="19953899" y="2375355"/>
            <a:ext cx="182880" cy="3711100"/>
          </a:xfrm>
          <a:prstGeom prst="rect">
            <a:avLst/>
          </a:prstGeom>
          <a:solidFill>
            <a:srgbClr val="F3D34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Fireworks in the sky&#10;&#10;Description automatically generated">
            <a:extLst>
              <a:ext uri="{FF2B5EF4-FFF2-40B4-BE49-F238E27FC236}">
                <a16:creationId xmlns:a16="http://schemas.microsoft.com/office/drawing/2014/main" id="{2E3E2228-08D9-4AFA-9A2A-C7E4A854709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96" y="-4643663"/>
            <a:ext cx="3501628" cy="3470223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FFD5E475-487A-4EDD-9DF1-F64EC6D6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3" y="7553916"/>
            <a:ext cx="19895616" cy="934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5855704-3A1A-4B2C-B508-8E5DCE94132F}"/>
              </a:ext>
            </a:extLst>
          </p:cNvPr>
          <p:cNvSpPr/>
          <p:nvPr/>
        </p:nvSpPr>
        <p:spPr>
          <a:xfrm>
            <a:off x="10559388" y="-5078380"/>
            <a:ext cx="182880" cy="3742547"/>
          </a:xfrm>
          <a:prstGeom prst="rect">
            <a:avLst/>
          </a:prstGeom>
          <a:solidFill>
            <a:srgbClr val="50598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DE257F-E621-48E2-939A-89CF2A8F6909}"/>
              </a:ext>
            </a:extLst>
          </p:cNvPr>
          <p:cNvSpPr/>
          <p:nvPr/>
        </p:nvSpPr>
        <p:spPr>
          <a:xfrm>
            <a:off x="3866147" y="-545430"/>
            <a:ext cx="7636040" cy="715477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D2584A-CCF9-4F55-B826-37CFBB789120}"/>
              </a:ext>
            </a:extLst>
          </p:cNvPr>
          <p:cNvSpPr/>
          <p:nvPr/>
        </p:nvSpPr>
        <p:spPr>
          <a:xfrm>
            <a:off x="10611931" y="2219835"/>
            <a:ext cx="182880" cy="3749040"/>
          </a:xfrm>
          <a:prstGeom prst="rect">
            <a:avLst/>
          </a:prstGeom>
          <a:solidFill>
            <a:srgbClr val="E4924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8AD6289-84C7-4E9B-91DE-126024E7FCD6}"/>
              </a:ext>
            </a:extLst>
          </p:cNvPr>
          <p:cNvSpPr/>
          <p:nvPr/>
        </p:nvSpPr>
        <p:spPr>
          <a:xfrm>
            <a:off x="18993852" y="-6320590"/>
            <a:ext cx="1475875" cy="126732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38FE67D-9AD8-4D14-8A37-9EFDEA3612F5}"/>
              </a:ext>
            </a:extLst>
          </p:cNvPr>
          <p:cNvSpPr/>
          <p:nvPr/>
        </p:nvSpPr>
        <p:spPr>
          <a:xfrm>
            <a:off x="2606841" y="1018674"/>
            <a:ext cx="1098885" cy="126732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933603-E476-479A-8F57-9CE0A42BCB8A}"/>
              </a:ext>
            </a:extLst>
          </p:cNvPr>
          <p:cNvSpPr/>
          <p:nvPr/>
        </p:nvSpPr>
        <p:spPr>
          <a:xfrm>
            <a:off x="19699705" y="1090864"/>
            <a:ext cx="1098885" cy="126732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8583D9-429C-4661-80DF-0FFFDF9CA174}"/>
              </a:ext>
            </a:extLst>
          </p:cNvPr>
          <p:cNvSpPr/>
          <p:nvPr/>
        </p:nvSpPr>
        <p:spPr>
          <a:xfrm>
            <a:off x="10403307" y="890338"/>
            <a:ext cx="1098885" cy="126732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C01816A-C322-408F-A5C4-991FD2ACF4BE}"/>
              </a:ext>
            </a:extLst>
          </p:cNvPr>
          <p:cNvSpPr/>
          <p:nvPr/>
        </p:nvSpPr>
        <p:spPr>
          <a:xfrm>
            <a:off x="13691936" y="-3072064"/>
            <a:ext cx="1475875" cy="126732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40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345030" y="304800"/>
            <a:ext cx="5195653" cy="52322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Identifying candidate genes</a:t>
            </a:r>
            <a:endParaRPr lang="en-US" sz="2800" b="1" dirty="0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3124201" y="1371600"/>
            <a:ext cx="2660073" cy="2743200"/>
          </a:xfrm>
          <a:prstGeom prst="ellipse">
            <a:avLst/>
          </a:prstGeom>
          <a:solidFill>
            <a:schemeClr val="accent6">
              <a:lumMod val="75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QTL mapping</a:t>
            </a:r>
            <a:endParaRPr lang="en-US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181601" y="1371600"/>
            <a:ext cx="2660073" cy="27432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GWAS mapping</a:t>
            </a:r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383551" y="2895600"/>
            <a:ext cx="2660073" cy="2743200"/>
          </a:xfrm>
          <a:prstGeom prst="ellipse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Omic</a:t>
            </a:r>
            <a:r>
              <a:rPr lang="en-US" dirty="0"/>
              <a:t> studies</a:t>
            </a:r>
            <a:endParaRPr lang="en-US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181601" y="2895600"/>
            <a:ext cx="2660073" cy="2743200"/>
          </a:xfrm>
          <a:prstGeom prst="ellipse">
            <a:avLst/>
          </a:prstGeom>
          <a:solidFill>
            <a:schemeClr val="accent5">
              <a:lumMod val="5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Population Genomics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0" y="2971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t</a:t>
            </a: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ransgenic/gene editing experiments</a:t>
            </a:r>
            <a:endParaRPr lang="en-US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Curved Down Arrow 13"/>
          <p:cNvSpPr/>
          <p:nvPr/>
        </p:nvSpPr>
        <p:spPr>
          <a:xfrm>
            <a:off x="8077200" y="2209800"/>
            <a:ext cx="1447800" cy="5334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/>
          <p:cNvSpPr/>
          <p:nvPr/>
        </p:nvSpPr>
        <p:spPr>
          <a:xfrm rot="10800000">
            <a:off x="8101023" y="4123730"/>
            <a:ext cx="1447800" cy="5334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5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52650" y="1131094"/>
            <a:ext cx="7886700" cy="99417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rgbClr val="002060"/>
                </a:solidFill>
                <a:latin typeface="Comic Sans MS" panose="030F0702030302020204" pitchFamily="66" charset="0"/>
              </a:rPr>
              <a:t>What is </a:t>
            </a:r>
            <a:r>
              <a:rPr lang="en-US" sz="2700" dirty="0" err="1">
                <a:solidFill>
                  <a:srgbClr val="002060"/>
                </a:solidFill>
                <a:latin typeface="Comic Sans MS" panose="030F0702030302020204" pitchFamily="66" charset="0"/>
              </a:rPr>
              <a:t>bigsnpr</a:t>
            </a:r>
            <a:r>
              <a:rPr lang="en-US" sz="2700" dirty="0">
                <a:solidFill>
                  <a:srgbClr val="002060"/>
                </a:solidFill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152650" y="2226469"/>
            <a:ext cx="7886700" cy="32635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002060"/>
                </a:solidFill>
                <a:latin typeface="Comic Sans MS" panose="030F0702030302020204" pitchFamily="66" charset="0"/>
              </a:rPr>
              <a:t>An R package for the analysis of massive SNP arrays, primarily designed for human genetics.</a:t>
            </a:r>
          </a:p>
          <a:p>
            <a:endParaRPr lang="en-US" sz="21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US" sz="2100" dirty="0">
                <a:solidFill>
                  <a:srgbClr val="002060"/>
                </a:solidFill>
                <a:latin typeface="Comic Sans MS" panose="030F0702030302020204" pitchFamily="66" charset="0"/>
              </a:rPr>
              <a:t>Nice methods to control for population structure… PCA on LD clumped SNPs, testing for long-range LD.</a:t>
            </a:r>
          </a:p>
          <a:p>
            <a:endParaRPr lang="en-US" sz="21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US" sz="2100" dirty="0">
                <a:solidFill>
                  <a:srgbClr val="002060"/>
                </a:solidFill>
                <a:latin typeface="Comic Sans MS" panose="030F0702030302020204" pitchFamily="66" charset="0"/>
              </a:rPr>
              <a:t>FAST univariate association… on 21 million SNPs in &lt; 2 minutes</a:t>
            </a:r>
          </a:p>
        </p:txBody>
      </p:sp>
    </p:spTree>
    <p:extLst>
      <p:ext uri="{BB962C8B-B14F-4D97-AF65-F5344CB8AC3E}">
        <p14:creationId xmlns:p14="http://schemas.microsoft.com/office/powerpoint/2010/main" val="30468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981200" y="457200"/>
            <a:ext cx="82296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Winter 2018 was cold and we observed considerable winter kill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in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north </a:t>
            </a: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endParaRPr lang="en-US" sz="24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endParaRPr lang="en-US" sz="24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14601"/>
            <a:ext cx="4266488" cy="3192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1" y="1447801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Brooking SD,</a:t>
            </a:r>
          </a:p>
          <a:p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11 degrees F on April 5</a:t>
            </a:r>
            <a:r>
              <a:rPr lang="en-US" b="1" baseline="30000" dirty="0">
                <a:solidFill>
                  <a:srgbClr val="002060"/>
                </a:solidFill>
                <a:latin typeface="Comic Sans MS" panose="030F0702030302020204" pitchFamily="66" charset="0"/>
              </a:rPr>
              <a:t>t</a:t>
            </a: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905000"/>
            <a:ext cx="4941558" cy="427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2" r="19219"/>
          <a:stretch/>
        </p:blipFill>
        <p:spPr>
          <a:xfrm>
            <a:off x="4248912" y="1233008"/>
            <a:ext cx="2571750" cy="2383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5" r="18355"/>
          <a:stretch/>
        </p:blipFill>
        <p:spPr>
          <a:xfrm>
            <a:off x="1524000" y="1157381"/>
            <a:ext cx="2599182" cy="23838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5" r="20903"/>
          <a:stretch/>
        </p:blipFill>
        <p:spPr>
          <a:xfrm>
            <a:off x="6820662" y="1157380"/>
            <a:ext cx="2647188" cy="2535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46" y="3616879"/>
            <a:ext cx="3858319" cy="23152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695950" y="4277425"/>
            <a:ext cx="4263390" cy="99417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solidFill>
                  <a:srgbClr val="002060"/>
                </a:solidFill>
                <a:latin typeface="Comic Sans MS" panose="030F0702030302020204" pitchFamily="66" charset="0"/>
              </a:rPr>
              <a:t>Considerably mortality in north</a:t>
            </a:r>
          </a:p>
        </p:txBody>
      </p:sp>
    </p:spTree>
    <p:extLst>
      <p:ext uri="{BB962C8B-B14F-4D97-AF65-F5344CB8AC3E}">
        <p14:creationId xmlns:p14="http://schemas.microsoft.com/office/powerpoint/2010/main" val="338296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78" y="865842"/>
            <a:ext cx="4535423" cy="2721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78" y="3286354"/>
            <a:ext cx="4535423" cy="27212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028411" y="1600201"/>
            <a:ext cx="4057650" cy="99417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solidFill>
                  <a:srgbClr val="002060"/>
                </a:solidFill>
                <a:latin typeface="Comic Sans MS" panose="030F0702030302020204" pitchFamily="66" charset="0"/>
              </a:rPr>
              <a:t>Good survivorship </a:t>
            </a:r>
          </a:p>
          <a:p>
            <a:r>
              <a:rPr lang="en-US" sz="2100" b="1" dirty="0">
                <a:solidFill>
                  <a:srgbClr val="002060"/>
                </a:solidFill>
                <a:latin typeface="Comic Sans MS" panose="030F0702030302020204" pitchFamily="66" charset="0"/>
              </a:rPr>
              <a:t>in the south</a:t>
            </a:r>
          </a:p>
        </p:txBody>
      </p:sp>
    </p:spTree>
    <p:extLst>
      <p:ext uri="{BB962C8B-B14F-4D97-AF65-F5344CB8AC3E}">
        <p14:creationId xmlns:p14="http://schemas.microsoft.com/office/powerpoint/2010/main" val="370115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647700"/>
            <a:ext cx="9525000" cy="55626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200" dirty="0">
                <a:solidFill>
                  <a:srgbClr val="002060"/>
                </a:solidFill>
                <a:latin typeface="Comic Sans MS" panose="030F0702030302020204" pitchFamily="66" charset="0"/>
              </a:rPr>
              <a:t>Summary and Outlook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Climate may have been a strong driver of adaptation and genetic diversity in </a:t>
            </a:r>
            <a:r>
              <a:rPr lang="en-US" sz="2000" b="1" dirty="0" err="1">
                <a:solidFill>
                  <a:srgbClr val="002060"/>
                </a:solidFill>
                <a:latin typeface="Comic Sans MS" panose="030F0702030302020204" pitchFamily="66" charset="0"/>
              </a:rPr>
              <a:t>switchgrass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 – perhaps more important than isolation-by-distance within subpopulations. GEA analyses may be useful for generating candidate gene hypotheses.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Strong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pattern of local adaptation with mortality of lowland ecotypes in the north and upland ecotypes in south. In general, southern lowlands and their hybrids have had a broader range of performance in the first 3 years of study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.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Widespread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QTL x E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underlies local adaptation –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site and year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are both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important. Conditional effects common - 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few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tradeoff patterns have emerged in the hybrid progeny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.</a:t>
            </a: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In terms of breeding, we may be able to select stable QTL or stack together conditionally beneficial QTL to minimize tradeoffs and improve general </a:t>
            </a:r>
            <a:r>
              <a:rPr 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vigor and climate adaptation.</a:t>
            </a:r>
          </a:p>
          <a:p>
            <a:pPr marL="0" indent="0">
              <a:buNone/>
              <a:defRPr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  <a:defRPr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  <a:defRPr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>
              <a:defRPr/>
            </a:pPr>
            <a:endParaRPr 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>
              <a:defRPr/>
            </a:pPr>
            <a:endParaRPr lang="en-US" sz="24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>
              <a:defRPr/>
            </a:pPr>
            <a:endParaRPr lang="en-US" sz="24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25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079CA429-5F10-46CE-9373-93FE72FD7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16592"/>
          <a:stretch/>
        </p:blipFill>
        <p:spPr>
          <a:xfrm>
            <a:off x="1517383" y="-5610"/>
            <a:ext cx="9143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4712CE-A5CE-4BFD-BE34-F369A0FA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93" y="624110"/>
            <a:ext cx="6683766" cy="128089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B07F07-4156-426C-852C-884D974BF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909" y="2133600"/>
            <a:ext cx="6686550" cy="3777622"/>
          </a:xfrm>
        </p:spPr>
        <p:txBody>
          <a:bodyPr>
            <a:normAutofit/>
          </a:bodyPr>
          <a:lstStyle/>
          <a:p>
            <a:pPr>
              <a:buClr>
                <a:srgbClr val="67A9F2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25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00200" y="6927"/>
            <a:ext cx="1752600" cy="6726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</a:rPr>
              <a:t>Summary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229600" cy="55626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j-lt"/>
              </a:rPr>
              <a:t>Strong pattern of local adaptation with significant mortality of lowlands in north and uplands in south. In general, southern lowlands have had a broader range of high biomass performance in the first 3 years of study. GEA analyses suggest climate associated with a good fraction of SNP diversity.</a:t>
            </a: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+mj-lt"/>
              </a:rPr>
              <a:t>Widespread QTL x E – conditional effects common - few tradeoff patterns so far.</a:t>
            </a: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+mj-lt"/>
              </a:rPr>
              <a:t>There is more to come: GWAS panel will expand genetic variance, adaptability, and opportunities for studying </a:t>
            </a:r>
            <a:r>
              <a:rPr lang="en-US" sz="2000" b="1" dirty="0" err="1">
                <a:solidFill>
                  <a:srgbClr val="002060"/>
                </a:solidFill>
                <a:latin typeface="+mj-lt"/>
              </a:rPr>
              <a:t>GxE</a:t>
            </a:r>
            <a:endParaRPr lang="en-US" sz="2000" b="1" dirty="0">
              <a:solidFill>
                <a:srgbClr val="002060"/>
              </a:solidFill>
              <a:latin typeface="+mj-lt"/>
            </a:endParaRPr>
          </a:p>
          <a:p>
            <a:endParaRPr lang="en-US" sz="20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+mj-lt"/>
              </a:rPr>
              <a:t>We hope this resource will be useful to the community and welcome collaborative efforts.</a:t>
            </a:r>
            <a:endParaRPr lang="en-US" sz="2000" b="1" dirty="0">
              <a:solidFill>
                <a:srgbClr val="002060"/>
              </a:solidFill>
              <a:latin typeface="+mj-lt"/>
            </a:endParaRPr>
          </a:p>
          <a:p>
            <a:endParaRPr lang="en-US" sz="2000" b="1" dirty="0">
              <a:solidFill>
                <a:srgbClr val="002060"/>
              </a:solidFill>
              <a:latin typeface="+mj-lt"/>
            </a:endParaRPr>
          </a:p>
          <a:p>
            <a:endParaRPr lang="en-US" sz="2400" dirty="0">
              <a:solidFill>
                <a:srgbClr val="002060"/>
              </a:solidFill>
              <a:latin typeface="+mj-lt"/>
            </a:endParaRPr>
          </a:p>
          <a:p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4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07" y="310721"/>
            <a:ext cx="1534080" cy="206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4594255" y="2693424"/>
            <a:ext cx="1422812" cy="191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/>
          <a:stretch/>
        </p:blipFill>
        <p:spPr bwMode="auto">
          <a:xfrm>
            <a:off x="5528043" y="5223887"/>
            <a:ext cx="1548884" cy="146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62387"/>
            <a:ext cx="1520611" cy="210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87" y="310721"/>
            <a:ext cx="1737771" cy="186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35" y="418931"/>
            <a:ext cx="1981200" cy="164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51" y="2602952"/>
            <a:ext cx="1447517" cy="200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069" y="2618218"/>
            <a:ext cx="2141579" cy="17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2012-06-13 16.33.08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5751" y="181229"/>
            <a:ext cx="1661072" cy="22147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5200" y="5110922"/>
            <a:ext cx="1689501" cy="1689501"/>
          </a:xfrm>
          <a:prstGeom prst="rect">
            <a:avLst/>
          </a:prstGeom>
        </p:spPr>
      </p:pic>
      <p:sp>
        <p:nvSpPr>
          <p:cNvPr id="22" name="AutoShape 10" descr="Image result for Kate Behrman"/>
          <p:cNvSpPr>
            <a:spLocks noChangeAspect="1" noChangeArrowheads="1"/>
          </p:cNvSpPr>
          <p:nvPr/>
        </p:nvSpPr>
        <p:spPr bwMode="auto">
          <a:xfrm>
            <a:off x="1587501" y="-136526"/>
            <a:ext cx="2876551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66" y="4827860"/>
            <a:ext cx="2903293" cy="194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99" y="178865"/>
            <a:ext cx="1361319" cy="2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21" y="4803435"/>
            <a:ext cx="2465807" cy="184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Jeremy Schmutz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1" y="2213791"/>
            <a:ext cx="1659272" cy="24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70" y="2454542"/>
            <a:ext cx="1648237" cy="219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ike Aspinwal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71" y="2391389"/>
            <a:ext cx="1542376" cy="23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ece.ufl.edu/wp-content/uploads/2018/03/picture-1973-1479176118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61" y="4827860"/>
            <a:ext cx="142875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5511" y="685801"/>
            <a:ext cx="4996881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</a:endParaRPr>
          </a:p>
          <a:p>
            <a:r>
              <a:rPr lang="en-US" sz="1400" b="1" u="sng" dirty="0">
                <a:solidFill>
                  <a:srgbClr val="002060"/>
                </a:solidFill>
                <a:latin typeface="+mj-lt"/>
              </a:rPr>
              <a:t>Collaborators</a:t>
            </a:r>
          </a:p>
          <a:p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David Lowry	(Michigan State University)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Felix 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Fritschi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	(Mizzou)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Phil Fay 		(USDA-ARS, Temple TX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)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Jason 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Bonnette	(UT Austin)</a:t>
            </a:r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Laura Bartley	(University of Oklahoma)</a:t>
            </a:r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John Reilly	(USDA-PML, Kingsville TX)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Yanqi Wu		(OSU, Stillwater OK)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Monty Rouquette	(TAMU-Overton, TX)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Rob Mitchell	(USDA-ARS, Lincoln NB)</a:t>
            </a:r>
          </a:p>
          <a:p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Arvid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Boe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		(SDSU, Brookings SD)</a:t>
            </a:r>
          </a:p>
          <a:p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Kyle Turner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Nathan 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Pfluger</a:t>
            </a:r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Matt Donoghue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Chris Bourbois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Jonathan 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Colen</a:t>
            </a:r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Sam Lutfy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Marissa Van 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Damme</a:t>
            </a:r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Quin 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Hiers</a:t>
            </a:r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Paige Overton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John Row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Joey Budi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Logan Simon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	</a:t>
            </a:r>
            <a:endParaRPr lang="en-US" sz="16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5347" y="990601"/>
            <a:ext cx="2052839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0962"/>
            <a:ext cx="2771212" cy="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76" y="213356"/>
            <a:ext cx="3276430" cy="63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00800" y="2166998"/>
            <a:ext cx="419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Jeremy Schmutz	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    (JGI/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HudsonAlpha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)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Jerry Jenkins	     (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HudsonAlpha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)</a:t>
            </a:r>
          </a:p>
          <a:p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Avinash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Sreedasyam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	     (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HudsonAlpha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)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Sujan Mamidi	     (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HudsonAlpha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)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John Lovell	     (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HudsonAlpha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)</a:t>
            </a:r>
          </a:p>
          <a:p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Shiangqiang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 Shu	     (LBL)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Dan Rokhsar 	   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  (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DOE JGI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)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Kerrie Barry	     (DOE JGI)</a:t>
            </a:r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endParaRPr lang="en-US" sz="1400" b="1" dirty="0">
              <a:latin typeface="+mj-lt"/>
            </a:endParaRPr>
          </a:p>
        </p:txBody>
      </p:sp>
      <p:pic>
        <p:nvPicPr>
          <p:cNvPr id="7" name="Picture 2" descr="http://upload.wikimedia.org/wikipedia/commons/0/03/NSF_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106" y="730443"/>
            <a:ext cx="1508899" cy="143655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496300" y="5334001"/>
            <a:ext cx="173156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>
                <a:solidFill>
                  <a:srgbClr val="002060"/>
                </a:solidFill>
                <a:latin typeface="+mj-lt"/>
              </a:rPr>
              <a:t>Funding </a:t>
            </a:r>
            <a:endParaRPr lang="en-US" sz="1400" dirty="0">
              <a:solidFill>
                <a:srgbClr val="00206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DOE 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Sustainability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JGI CSP</a:t>
            </a:r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NSF PGRP</a:t>
            </a:r>
          </a:p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DOE </a:t>
            </a:r>
            <a:r>
              <a:rPr lang="en-US" sz="1400" b="1" dirty="0" err="1">
                <a:solidFill>
                  <a:srgbClr val="002060"/>
                </a:solidFill>
                <a:latin typeface="+mj-lt"/>
              </a:rPr>
              <a:t>Arpa</a:t>
            </a:r>
            <a:r>
              <a:rPr lang="en-US" sz="1400" b="1" dirty="0">
                <a:solidFill>
                  <a:srgbClr val="002060"/>
                </a:solidFill>
                <a:latin typeface="+mj-lt"/>
              </a:rPr>
              <a:t>-e</a:t>
            </a:r>
          </a:p>
          <a:p>
            <a:endParaRPr lang="en-US" altLang="en-US" sz="1400" dirty="0">
              <a:solidFill>
                <a:srgbClr val="002060"/>
              </a:solidFill>
              <a:latin typeface="+mj-lt"/>
            </a:endParaRPr>
          </a:p>
          <a:p>
            <a:endParaRPr lang="en-US" sz="1400" b="1" dirty="0">
              <a:solidFill>
                <a:srgbClr val="002060"/>
              </a:solidFill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2290" name="Picture 2" descr="Patterson Labs Roofto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46" y="4568782"/>
            <a:ext cx="3956158" cy="222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6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114301"/>
            <a:ext cx="7086600" cy="8001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Comic Sans MS" panose="030F0702030302020204" pitchFamily="66" charset="0"/>
              </a:rPr>
              <a:t>How good is V5?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56" y="1507857"/>
            <a:ext cx="4764885" cy="42929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72818" y="1496284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Chr01K</a:t>
            </a:r>
            <a:endParaRPr lang="en-US" sz="24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6388" y="3948970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V5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33</a:t>
            </a:r>
          </a:p>
          <a:p>
            <a:pPr algn="ctr"/>
            <a:r>
              <a:rPr lang="en-US" sz="2400" dirty="0" err="1">
                <a:solidFill>
                  <a:srgbClr val="002060"/>
                </a:solidFill>
                <a:latin typeface="Comic Sans MS" panose="030F0702030302020204" pitchFamily="66" charset="0"/>
              </a:rPr>
              <a:t>contigs</a:t>
            </a:r>
            <a:endParaRPr lang="en-US" sz="24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011681" y="1987167"/>
            <a:ext cx="593307" cy="1760588"/>
          </a:xfrm>
          <a:custGeom>
            <a:avLst/>
            <a:gdLst>
              <a:gd name="connsiteX0" fmla="*/ 0 w 739684"/>
              <a:gd name="connsiteY0" fmla="*/ 0 h 325001"/>
              <a:gd name="connsiteX1" fmla="*/ 279126 w 739684"/>
              <a:gd name="connsiteY1" fmla="*/ 321005 h 325001"/>
              <a:gd name="connsiteX2" fmla="*/ 739684 w 739684"/>
              <a:gd name="connsiteY2" fmla="*/ 188416 h 325001"/>
              <a:gd name="connsiteX0" fmla="*/ 0 w 555534"/>
              <a:gd name="connsiteY0" fmla="*/ 0 h 1067891"/>
              <a:gd name="connsiteX1" fmla="*/ 279126 w 555534"/>
              <a:gd name="connsiteY1" fmla="*/ 321005 h 1067891"/>
              <a:gd name="connsiteX2" fmla="*/ 555534 w 555534"/>
              <a:gd name="connsiteY2" fmla="*/ 1067891 h 1067891"/>
              <a:gd name="connsiteX0" fmla="*/ 0 w 770480"/>
              <a:gd name="connsiteY0" fmla="*/ 0 h 1067891"/>
              <a:gd name="connsiteX1" fmla="*/ 752201 w 770480"/>
              <a:gd name="connsiteY1" fmla="*/ 384505 h 1067891"/>
              <a:gd name="connsiteX2" fmla="*/ 555534 w 770480"/>
              <a:gd name="connsiteY2" fmla="*/ 1067891 h 1067891"/>
              <a:gd name="connsiteX0" fmla="*/ 609691 w 619926"/>
              <a:gd name="connsiteY0" fmla="*/ 0 h 1118691"/>
              <a:gd name="connsiteX1" fmla="*/ 196667 w 619926"/>
              <a:gd name="connsiteY1" fmla="*/ 435305 h 1118691"/>
              <a:gd name="connsiteX2" fmla="*/ 0 w 619926"/>
              <a:gd name="connsiteY2" fmla="*/ 1118691 h 1118691"/>
              <a:gd name="connsiteX0" fmla="*/ 609691 w 609691"/>
              <a:gd name="connsiteY0" fmla="*/ 0 h 1118691"/>
              <a:gd name="connsiteX1" fmla="*/ 196667 w 609691"/>
              <a:gd name="connsiteY1" fmla="*/ 435305 h 1118691"/>
              <a:gd name="connsiteX2" fmla="*/ 0 w 609691"/>
              <a:gd name="connsiteY2" fmla="*/ 1118691 h 1118691"/>
              <a:gd name="connsiteX0" fmla="*/ 609691 w 609691"/>
              <a:gd name="connsiteY0" fmla="*/ 0 h 1118691"/>
              <a:gd name="connsiteX1" fmla="*/ 196667 w 609691"/>
              <a:gd name="connsiteY1" fmla="*/ 435305 h 1118691"/>
              <a:gd name="connsiteX2" fmla="*/ 0 w 609691"/>
              <a:gd name="connsiteY2" fmla="*/ 1118691 h 1118691"/>
              <a:gd name="connsiteX0" fmla="*/ 641441 w 641441"/>
              <a:gd name="connsiteY0" fmla="*/ 0 h 1128216"/>
              <a:gd name="connsiteX1" fmla="*/ 228417 w 641441"/>
              <a:gd name="connsiteY1" fmla="*/ 435305 h 1128216"/>
              <a:gd name="connsiteX2" fmla="*/ 0 w 641441"/>
              <a:gd name="connsiteY2" fmla="*/ 1128216 h 1128216"/>
              <a:gd name="connsiteX0" fmla="*/ 619216 w 619216"/>
              <a:gd name="connsiteY0" fmla="*/ 0 h 1156791"/>
              <a:gd name="connsiteX1" fmla="*/ 206192 w 619216"/>
              <a:gd name="connsiteY1" fmla="*/ 435305 h 1156791"/>
              <a:gd name="connsiteX2" fmla="*/ 0 w 619216"/>
              <a:gd name="connsiteY2" fmla="*/ 1156791 h 1156791"/>
              <a:gd name="connsiteX0" fmla="*/ 619216 w 619216"/>
              <a:gd name="connsiteY0" fmla="*/ 0 h 1156791"/>
              <a:gd name="connsiteX1" fmla="*/ 149042 w 619216"/>
              <a:gd name="connsiteY1" fmla="*/ 511505 h 1156791"/>
              <a:gd name="connsiteX2" fmla="*/ 0 w 619216"/>
              <a:gd name="connsiteY2" fmla="*/ 1156791 h 1156791"/>
              <a:gd name="connsiteX0" fmla="*/ 619216 w 619216"/>
              <a:gd name="connsiteY0" fmla="*/ 0 h 1156791"/>
              <a:gd name="connsiteX1" fmla="*/ 149042 w 619216"/>
              <a:gd name="connsiteY1" fmla="*/ 511505 h 1156791"/>
              <a:gd name="connsiteX2" fmla="*/ 0 w 619216"/>
              <a:gd name="connsiteY2" fmla="*/ 1156791 h 1156791"/>
              <a:gd name="connsiteX0" fmla="*/ 377916 w 377916"/>
              <a:gd name="connsiteY0" fmla="*/ 0 h 921841"/>
              <a:gd name="connsiteX1" fmla="*/ 149042 w 377916"/>
              <a:gd name="connsiteY1" fmla="*/ 276555 h 921841"/>
              <a:gd name="connsiteX2" fmla="*/ 0 w 377916"/>
              <a:gd name="connsiteY2" fmla="*/ 921841 h 921841"/>
              <a:gd name="connsiteX0" fmla="*/ 377916 w 377916"/>
              <a:gd name="connsiteY0" fmla="*/ 0 h 921841"/>
              <a:gd name="connsiteX1" fmla="*/ 104592 w 377916"/>
              <a:gd name="connsiteY1" fmla="*/ 327355 h 921841"/>
              <a:gd name="connsiteX2" fmla="*/ 0 w 377916"/>
              <a:gd name="connsiteY2" fmla="*/ 921841 h 921841"/>
              <a:gd name="connsiteX0" fmla="*/ 390616 w 390616"/>
              <a:gd name="connsiteY0" fmla="*/ 0 h 947241"/>
              <a:gd name="connsiteX1" fmla="*/ 104592 w 390616"/>
              <a:gd name="connsiteY1" fmla="*/ 352755 h 947241"/>
              <a:gd name="connsiteX2" fmla="*/ 0 w 390616"/>
              <a:gd name="connsiteY2" fmla="*/ 947241 h 947241"/>
              <a:gd name="connsiteX0" fmla="*/ 390616 w 390616"/>
              <a:gd name="connsiteY0" fmla="*/ 0 h 947241"/>
              <a:gd name="connsiteX1" fmla="*/ 104592 w 390616"/>
              <a:gd name="connsiteY1" fmla="*/ 352755 h 947241"/>
              <a:gd name="connsiteX2" fmla="*/ 0 w 390616"/>
              <a:gd name="connsiteY2" fmla="*/ 947241 h 947241"/>
              <a:gd name="connsiteX0" fmla="*/ 552541 w 552541"/>
              <a:gd name="connsiteY0" fmla="*/ 0 h 1134566"/>
              <a:gd name="connsiteX1" fmla="*/ 104592 w 552541"/>
              <a:gd name="connsiteY1" fmla="*/ 540080 h 1134566"/>
              <a:gd name="connsiteX2" fmla="*/ 0 w 552541"/>
              <a:gd name="connsiteY2" fmla="*/ 1134566 h 1134566"/>
              <a:gd name="connsiteX0" fmla="*/ 593816 w 593816"/>
              <a:gd name="connsiteY0" fmla="*/ 0 h 1099641"/>
              <a:gd name="connsiteX1" fmla="*/ 104592 w 593816"/>
              <a:gd name="connsiteY1" fmla="*/ 505155 h 1099641"/>
              <a:gd name="connsiteX2" fmla="*/ 0 w 593816"/>
              <a:gd name="connsiteY2" fmla="*/ 1099641 h 1099641"/>
              <a:gd name="connsiteX0" fmla="*/ 593816 w 593816"/>
              <a:gd name="connsiteY0" fmla="*/ 0 h 1099641"/>
              <a:gd name="connsiteX1" fmla="*/ 177617 w 593816"/>
              <a:gd name="connsiteY1" fmla="*/ 533730 h 1099641"/>
              <a:gd name="connsiteX2" fmla="*/ 0 w 593816"/>
              <a:gd name="connsiteY2" fmla="*/ 1099641 h 1099641"/>
              <a:gd name="connsiteX0" fmla="*/ 527141 w 527141"/>
              <a:gd name="connsiteY0" fmla="*/ 0 h 1153616"/>
              <a:gd name="connsiteX1" fmla="*/ 110942 w 527141"/>
              <a:gd name="connsiteY1" fmla="*/ 533730 h 1153616"/>
              <a:gd name="connsiteX2" fmla="*/ 0 w 527141"/>
              <a:gd name="connsiteY2" fmla="*/ 1153616 h 1153616"/>
              <a:gd name="connsiteX0" fmla="*/ 495411 w 495411"/>
              <a:gd name="connsiteY0" fmla="*/ 0 h 1159966"/>
              <a:gd name="connsiteX1" fmla="*/ 79212 w 495411"/>
              <a:gd name="connsiteY1" fmla="*/ 533730 h 1159966"/>
              <a:gd name="connsiteX2" fmla="*/ 20 w 495411"/>
              <a:gd name="connsiteY2" fmla="*/ 1159966 h 1159966"/>
              <a:gd name="connsiteX0" fmla="*/ 495391 w 495391"/>
              <a:gd name="connsiteY0" fmla="*/ 0 h 1159966"/>
              <a:gd name="connsiteX1" fmla="*/ 101417 w 495391"/>
              <a:gd name="connsiteY1" fmla="*/ 543255 h 1159966"/>
              <a:gd name="connsiteX2" fmla="*/ 0 w 495391"/>
              <a:gd name="connsiteY2" fmla="*/ 1159966 h 1159966"/>
              <a:gd name="connsiteX0" fmla="*/ 508091 w 508091"/>
              <a:gd name="connsiteY0" fmla="*/ 0 h 1153616"/>
              <a:gd name="connsiteX1" fmla="*/ 101417 w 508091"/>
              <a:gd name="connsiteY1" fmla="*/ 536905 h 1153616"/>
              <a:gd name="connsiteX2" fmla="*/ 0 w 508091"/>
              <a:gd name="connsiteY2" fmla="*/ 1153616 h 115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91" h="1153616">
                <a:moveTo>
                  <a:pt x="508091" y="0"/>
                </a:moveTo>
                <a:cubicBezTo>
                  <a:pt x="303438" y="163851"/>
                  <a:pt x="186099" y="344636"/>
                  <a:pt x="101417" y="536905"/>
                </a:cubicBezTo>
                <a:cubicBezTo>
                  <a:pt x="16735" y="729174"/>
                  <a:pt x="0" y="1153616"/>
                  <a:pt x="0" y="1153616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3609332" y="3025639"/>
            <a:ext cx="1265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V4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4,828</a:t>
            </a:r>
          </a:p>
          <a:p>
            <a:pPr algn="ctr"/>
            <a:r>
              <a:rPr lang="en-US" sz="2400" dirty="0" err="1">
                <a:solidFill>
                  <a:srgbClr val="002060"/>
                </a:solidFill>
              </a:rPr>
              <a:t>contigs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 rot="16200000">
            <a:off x="3891700" y="3880253"/>
            <a:ext cx="335433" cy="923569"/>
          </a:xfrm>
          <a:custGeom>
            <a:avLst/>
            <a:gdLst>
              <a:gd name="connsiteX0" fmla="*/ 0 w 739684"/>
              <a:gd name="connsiteY0" fmla="*/ 0 h 325001"/>
              <a:gd name="connsiteX1" fmla="*/ 279126 w 739684"/>
              <a:gd name="connsiteY1" fmla="*/ 321005 h 325001"/>
              <a:gd name="connsiteX2" fmla="*/ 739684 w 739684"/>
              <a:gd name="connsiteY2" fmla="*/ 188416 h 325001"/>
              <a:gd name="connsiteX0" fmla="*/ 0 w 555534"/>
              <a:gd name="connsiteY0" fmla="*/ 0 h 1067891"/>
              <a:gd name="connsiteX1" fmla="*/ 279126 w 555534"/>
              <a:gd name="connsiteY1" fmla="*/ 321005 h 1067891"/>
              <a:gd name="connsiteX2" fmla="*/ 555534 w 555534"/>
              <a:gd name="connsiteY2" fmla="*/ 1067891 h 1067891"/>
              <a:gd name="connsiteX0" fmla="*/ 0 w 770480"/>
              <a:gd name="connsiteY0" fmla="*/ 0 h 1067891"/>
              <a:gd name="connsiteX1" fmla="*/ 752201 w 770480"/>
              <a:gd name="connsiteY1" fmla="*/ 384505 h 1067891"/>
              <a:gd name="connsiteX2" fmla="*/ 555534 w 770480"/>
              <a:gd name="connsiteY2" fmla="*/ 1067891 h 1067891"/>
              <a:gd name="connsiteX0" fmla="*/ 609691 w 619926"/>
              <a:gd name="connsiteY0" fmla="*/ 0 h 1118691"/>
              <a:gd name="connsiteX1" fmla="*/ 196667 w 619926"/>
              <a:gd name="connsiteY1" fmla="*/ 435305 h 1118691"/>
              <a:gd name="connsiteX2" fmla="*/ 0 w 619926"/>
              <a:gd name="connsiteY2" fmla="*/ 1118691 h 1118691"/>
              <a:gd name="connsiteX0" fmla="*/ 609691 w 609691"/>
              <a:gd name="connsiteY0" fmla="*/ 0 h 1118691"/>
              <a:gd name="connsiteX1" fmla="*/ 196667 w 609691"/>
              <a:gd name="connsiteY1" fmla="*/ 435305 h 1118691"/>
              <a:gd name="connsiteX2" fmla="*/ 0 w 609691"/>
              <a:gd name="connsiteY2" fmla="*/ 1118691 h 1118691"/>
              <a:gd name="connsiteX0" fmla="*/ 609691 w 609691"/>
              <a:gd name="connsiteY0" fmla="*/ 0 h 1118691"/>
              <a:gd name="connsiteX1" fmla="*/ 196667 w 609691"/>
              <a:gd name="connsiteY1" fmla="*/ 435305 h 1118691"/>
              <a:gd name="connsiteX2" fmla="*/ 0 w 609691"/>
              <a:gd name="connsiteY2" fmla="*/ 1118691 h 1118691"/>
              <a:gd name="connsiteX0" fmla="*/ 641441 w 641441"/>
              <a:gd name="connsiteY0" fmla="*/ 0 h 1128216"/>
              <a:gd name="connsiteX1" fmla="*/ 228417 w 641441"/>
              <a:gd name="connsiteY1" fmla="*/ 435305 h 1128216"/>
              <a:gd name="connsiteX2" fmla="*/ 0 w 641441"/>
              <a:gd name="connsiteY2" fmla="*/ 1128216 h 1128216"/>
              <a:gd name="connsiteX0" fmla="*/ 619216 w 619216"/>
              <a:gd name="connsiteY0" fmla="*/ 0 h 1156791"/>
              <a:gd name="connsiteX1" fmla="*/ 206192 w 619216"/>
              <a:gd name="connsiteY1" fmla="*/ 435305 h 1156791"/>
              <a:gd name="connsiteX2" fmla="*/ 0 w 619216"/>
              <a:gd name="connsiteY2" fmla="*/ 1156791 h 1156791"/>
              <a:gd name="connsiteX0" fmla="*/ 619216 w 619216"/>
              <a:gd name="connsiteY0" fmla="*/ 0 h 1156791"/>
              <a:gd name="connsiteX1" fmla="*/ 149042 w 619216"/>
              <a:gd name="connsiteY1" fmla="*/ 511505 h 1156791"/>
              <a:gd name="connsiteX2" fmla="*/ 0 w 619216"/>
              <a:gd name="connsiteY2" fmla="*/ 1156791 h 1156791"/>
              <a:gd name="connsiteX0" fmla="*/ 619216 w 619216"/>
              <a:gd name="connsiteY0" fmla="*/ 0 h 1156791"/>
              <a:gd name="connsiteX1" fmla="*/ 149042 w 619216"/>
              <a:gd name="connsiteY1" fmla="*/ 511505 h 1156791"/>
              <a:gd name="connsiteX2" fmla="*/ 0 w 619216"/>
              <a:gd name="connsiteY2" fmla="*/ 1156791 h 1156791"/>
              <a:gd name="connsiteX0" fmla="*/ 377916 w 377916"/>
              <a:gd name="connsiteY0" fmla="*/ 0 h 921841"/>
              <a:gd name="connsiteX1" fmla="*/ 149042 w 377916"/>
              <a:gd name="connsiteY1" fmla="*/ 276555 h 921841"/>
              <a:gd name="connsiteX2" fmla="*/ 0 w 377916"/>
              <a:gd name="connsiteY2" fmla="*/ 921841 h 921841"/>
              <a:gd name="connsiteX0" fmla="*/ 377916 w 377916"/>
              <a:gd name="connsiteY0" fmla="*/ 0 h 921841"/>
              <a:gd name="connsiteX1" fmla="*/ 104592 w 377916"/>
              <a:gd name="connsiteY1" fmla="*/ 327355 h 921841"/>
              <a:gd name="connsiteX2" fmla="*/ 0 w 377916"/>
              <a:gd name="connsiteY2" fmla="*/ 921841 h 921841"/>
              <a:gd name="connsiteX0" fmla="*/ 390616 w 390616"/>
              <a:gd name="connsiteY0" fmla="*/ 0 h 947241"/>
              <a:gd name="connsiteX1" fmla="*/ 104592 w 390616"/>
              <a:gd name="connsiteY1" fmla="*/ 352755 h 947241"/>
              <a:gd name="connsiteX2" fmla="*/ 0 w 390616"/>
              <a:gd name="connsiteY2" fmla="*/ 947241 h 947241"/>
              <a:gd name="connsiteX0" fmla="*/ 390616 w 390616"/>
              <a:gd name="connsiteY0" fmla="*/ 0 h 947241"/>
              <a:gd name="connsiteX1" fmla="*/ 104592 w 390616"/>
              <a:gd name="connsiteY1" fmla="*/ 352755 h 947241"/>
              <a:gd name="connsiteX2" fmla="*/ 0 w 390616"/>
              <a:gd name="connsiteY2" fmla="*/ 947241 h 947241"/>
              <a:gd name="connsiteX0" fmla="*/ 552541 w 552541"/>
              <a:gd name="connsiteY0" fmla="*/ 0 h 1134566"/>
              <a:gd name="connsiteX1" fmla="*/ 104592 w 552541"/>
              <a:gd name="connsiteY1" fmla="*/ 540080 h 1134566"/>
              <a:gd name="connsiteX2" fmla="*/ 0 w 552541"/>
              <a:gd name="connsiteY2" fmla="*/ 1134566 h 1134566"/>
              <a:gd name="connsiteX0" fmla="*/ 593816 w 593816"/>
              <a:gd name="connsiteY0" fmla="*/ 0 h 1099641"/>
              <a:gd name="connsiteX1" fmla="*/ 104592 w 593816"/>
              <a:gd name="connsiteY1" fmla="*/ 505155 h 1099641"/>
              <a:gd name="connsiteX2" fmla="*/ 0 w 593816"/>
              <a:gd name="connsiteY2" fmla="*/ 1099641 h 1099641"/>
              <a:gd name="connsiteX0" fmla="*/ 593816 w 593816"/>
              <a:gd name="connsiteY0" fmla="*/ 0 h 1099641"/>
              <a:gd name="connsiteX1" fmla="*/ 177617 w 593816"/>
              <a:gd name="connsiteY1" fmla="*/ 533730 h 1099641"/>
              <a:gd name="connsiteX2" fmla="*/ 0 w 593816"/>
              <a:gd name="connsiteY2" fmla="*/ 1099641 h 1099641"/>
              <a:gd name="connsiteX0" fmla="*/ 527141 w 527141"/>
              <a:gd name="connsiteY0" fmla="*/ 0 h 1153616"/>
              <a:gd name="connsiteX1" fmla="*/ 110942 w 527141"/>
              <a:gd name="connsiteY1" fmla="*/ 533730 h 1153616"/>
              <a:gd name="connsiteX2" fmla="*/ 0 w 527141"/>
              <a:gd name="connsiteY2" fmla="*/ 1153616 h 1153616"/>
              <a:gd name="connsiteX0" fmla="*/ 495411 w 495411"/>
              <a:gd name="connsiteY0" fmla="*/ 0 h 1159966"/>
              <a:gd name="connsiteX1" fmla="*/ 79212 w 495411"/>
              <a:gd name="connsiteY1" fmla="*/ 533730 h 1159966"/>
              <a:gd name="connsiteX2" fmla="*/ 20 w 495411"/>
              <a:gd name="connsiteY2" fmla="*/ 1159966 h 1159966"/>
              <a:gd name="connsiteX0" fmla="*/ 495391 w 495391"/>
              <a:gd name="connsiteY0" fmla="*/ 0 h 1159966"/>
              <a:gd name="connsiteX1" fmla="*/ 101417 w 495391"/>
              <a:gd name="connsiteY1" fmla="*/ 543255 h 1159966"/>
              <a:gd name="connsiteX2" fmla="*/ 0 w 495391"/>
              <a:gd name="connsiteY2" fmla="*/ 1159966 h 1159966"/>
              <a:gd name="connsiteX0" fmla="*/ 508091 w 508091"/>
              <a:gd name="connsiteY0" fmla="*/ 0 h 1153616"/>
              <a:gd name="connsiteX1" fmla="*/ 101417 w 508091"/>
              <a:gd name="connsiteY1" fmla="*/ 536905 h 1153616"/>
              <a:gd name="connsiteX2" fmla="*/ 0 w 508091"/>
              <a:gd name="connsiteY2" fmla="*/ 1153616 h 1153616"/>
              <a:gd name="connsiteX0" fmla="*/ 508091 w 508091"/>
              <a:gd name="connsiteY0" fmla="*/ 0 h 1153616"/>
              <a:gd name="connsiteX1" fmla="*/ 98242 w 508091"/>
              <a:gd name="connsiteY1" fmla="*/ 327355 h 1153616"/>
              <a:gd name="connsiteX2" fmla="*/ 0 w 508091"/>
              <a:gd name="connsiteY2" fmla="*/ 1153616 h 1153616"/>
              <a:gd name="connsiteX0" fmla="*/ 466997 w 466997"/>
              <a:gd name="connsiteY0" fmla="*/ 0 h 820241"/>
              <a:gd name="connsiteX1" fmla="*/ 57148 w 466997"/>
              <a:gd name="connsiteY1" fmla="*/ 327355 h 820241"/>
              <a:gd name="connsiteX2" fmla="*/ 3356 w 466997"/>
              <a:gd name="connsiteY2" fmla="*/ 820241 h 820241"/>
              <a:gd name="connsiteX0" fmla="*/ 447137 w 447137"/>
              <a:gd name="connsiteY0" fmla="*/ 0 h 807541"/>
              <a:gd name="connsiteX1" fmla="*/ 56338 w 447137"/>
              <a:gd name="connsiteY1" fmla="*/ 314655 h 807541"/>
              <a:gd name="connsiteX2" fmla="*/ 2546 w 447137"/>
              <a:gd name="connsiteY2" fmla="*/ 807541 h 807541"/>
              <a:gd name="connsiteX0" fmla="*/ 447137 w 447137"/>
              <a:gd name="connsiteY0" fmla="*/ 0 h 807541"/>
              <a:gd name="connsiteX1" fmla="*/ 56338 w 447137"/>
              <a:gd name="connsiteY1" fmla="*/ 314655 h 807541"/>
              <a:gd name="connsiteX2" fmla="*/ 2546 w 447137"/>
              <a:gd name="connsiteY2" fmla="*/ 807541 h 807541"/>
              <a:gd name="connsiteX0" fmla="*/ 445267 w 445267"/>
              <a:gd name="connsiteY0" fmla="*/ 0 h 807541"/>
              <a:gd name="connsiteX1" fmla="*/ 54468 w 445267"/>
              <a:gd name="connsiteY1" fmla="*/ 314655 h 807541"/>
              <a:gd name="connsiteX2" fmla="*/ 676 w 445267"/>
              <a:gd name="connsiteY2" fmla="*/ 807541 h 807541"/>
              <a:gd name="connsiteX0" fmla="*/ 444891 w 444891"/>
              <a:gd name="connsiteY0" fmla="*/ 0 h 807541"/>
              <a:gd name="connsiteX1" fmla="*/ 54092 w 444891"/>
              <a:gd name="connsiteY1" fmla="*/ 314655 h 807541"/>
              <a:gd name="connsiteX2" fmla="*/ 300 w 444891"/>
              <a:gd name="connsiteY2" fmla="*/ 807541 h 807541"/>
              <a:gd name="connsiteX0" fmla="*/ 424305 w 424305"/>
              <a:gd name="connsiteY0" fmla="*/ 0 h 661491"/>
              <a:gd name="connsiteX1" fmla="*/ 33506 w 424305"/>
              <a:gd name="connsiteY1" fmla="*/ 314655 h 661491"/>
              <a:gd name="connsiteX2" fmla="*/ 20989 w 424305"/>
              <a:gd name="connsiteY2" fmla="*/ 661491 h 661491"/>
              <a:gd name="connsiteX0" fmla="*/ 243899 w 243899"/>
              <a:gd name="connsiteY0" fmla="*/ 0 h 493216"/>
              <a:gd name="connsiteX1" fmla="*/ 21375 w 243899"/>
              <a:gd name="connsiteY1" fmla="*/ 146380 h 493216"/>
              <a:gd name="connsiteX2" fmla="*/ 8858 w 243899"/>
              <a:gd name="connsiteY2" fmla="*/ 493216 h 493216"/>
              <a:gd name="connsiteX0" fmla="*/ 243899 w 243899"/>
              <a:gd name="connsiteY0" fmla="*/ 0 h 493216"/>
              <a:gd name="connsiteX1" fmla="*/ 21375 w 243899"/>
              <a:gd name="connsiteY1" fmla="*/ 146380 h 493216"/>
              <a:gd name="connsiteX2" fmla="*/ 8858 w 243899"/>
              <a:gd name="connsiteY2" fmla="*/ 493216 h 493216"/>
              <a:gd name="connsiteX0" fmla="*/ 252586 w 252586"/>
              <a:gd name="connsiteY0" fmla="*/ 0 h 493216"/>
              <a:gd name="connsiteX1" fmla="*/ 17362 w 252586"/>
              <a:gd name="connsiteY1" fmla="*/ 174958 h 493216"/>
              <a:gd name="connsiteX2" fmla="*/ 17545 w 252586"/>
              <a:gd name="connsiteY2" fmla="*/ 493216 h 493216"/>
              <a:gd name="connsiteX0" fmla="*/ 277727 w 277727"/>
              <a:gd name="connsiteY0" fmla="*/ 0 h 493216"/>
              <a:gd name="connsiteX1" fmla="*/ 42503 w 277727"/>
              <a:gd name="connsiteY1" fmla="*/ 174958 h 493216"/>
              <a:gd name="connsiteX2" fmla="*/ 88 w 277727"/>
              <a:gd name="connsiteY2" fmla="*/ 315177 h 493216"/>
              <a:gd name="connsiteX3" fmla="*/ 42686 w 277727"/>
              <a:gd name="connsiteY3" fmla="*/ 493216 h 493216"/>
              <a:gd name="connsiteX0" fmla="*/ 267211 w 267211"/>
              <a:gd name="connsiteY0" fmla="*/ 0 h 493216"/>
              <a:gd name="connsiteX1" fmla="*/ 31987 w 267211"/>
              <a:gd name="connsiteY1" fmla="*/ 174958 h 493216"/>
              <a:gd name="connsiteX2" fmla="*/ 2272 w 267211"/>
              <a:gd name="connsiteY2" fmla="*/ 324705 h 493216"/>
              <a:gd name="connsiteX3" fmla="*/ 32170 w 267211"/>
              <a:gd name="connsiteY3" fmla="*/ 493216 h 493216"/>
              <a:gd name="connsiteX0" fmla="*/ 264940 w 264940"/>
              <a:gd name="connsiteY0" fmla="*/ 0 h 493216"/>
              <a:gd name="connsiteX1" fmla="*/ 112266 w 264940"/>
              <a:gd name="connsiteY1" fmla="*/ 79711 h 493216"/>
              <a:gd name="connsiteX2" fmla="*/ 1 w 264940"/>
              <a:gd name="connsiteY2" fmla="*/ 324705 h 493216"/>
              <a:gd name="connsiteX3" fmla="*/ 29899 w 264940"/>
              <a:gd name="connsiteY3" fmla="*/ 493216 h 493216"/>
              <a:gd name="connsiteX0" fmla="*/ 280814 w 280814"/>
              <a:gd name="connsiteY0" fmla="*/ 0 h 493216"/>
              <a:gd name="connsiteX1" fmla="*/ 128140 w 280814"/>
              <a:gd name="connsiteY1" fmla="*/ 79711 h 493216"/>
              <a:gd name="connsiteX2" fmla="*/ 0 w 280814"/>
              <a:gd name="connsiteY2" fmla="*/ 305655 h 493216"/>
              <a:gd name="connsiteX3" fmla="*/ 45773 w 280814"/>
              <a:gd name="connsiteY3" fmla="*/ 493216 h 493216"/>
              <a:gd name="connsiteX0" fmla="*/ 235041 w 235041"/>
              <a:gd name="connsiteY0" fmla="*/ 0 h 493216"/>
              <a:gd name="connsiteX1" fmla="*/ 82367 w 235041"/>
              <a:gd name="connsiteY1" fmla="*/ 79711 h 493216"/>
              <a:gd name="connsiteX2" fmla="*/ 0 w 235041"/>
              <a:gd name="connsiteY2" fmla="*/ 493216 h 493216"/>
              <a:gd name="connsiteX0" fmla="*/ 239366 w 239366"/>
              <a:gd name="connsiteY0" fmla="*/ 0 h 493216"/>
              <a:gd name="connsiteX1" fmla="*/ 16842 w 239366"/>
              <a:gd name="connsiteY1" fmla="*/ 206714 h 493216"/>
              <a:gd name="connsiteX2" fmla="*/ 4325 w 239366"/>
              <a:gd name="connsiteY2" fmla="*/ 493216 h 493216"/>
              <a:gd name="connsiteX0" fmla="*/ 235041 w 235041"/>
              <a:gd name="connsiteY0" fmla="*/ 0 h 493216"/>
              <a:gd name="connsiteX1" fmla="*/ 12517 w 235041"/>
              <a:gd name="connsiteY1" fmla="*/ 206714 h 493216"/>
              <a:gd name="connsiteX2" fmla="*/ 0 w 235041"/>
              <a:gd name="connsiteY2" fmla="*/ 493216 h 493216"/>
              <a:gd name="connsiteX0" fmla="*/ 232434 w 232434"/>
              <a:gd name="connsiteY0" fmla="*/ 0 h 502744"/>
              <a:gd name="connsiteX1" fmla="*/ 9910 w 232434"/>
              <a:gd name="connsiteY1" fmla="*/ 206714 h 502744"/>
              <a:gd name="connsiteX2" fmla="*/ 25968 w 232434"/>
              <a:gd name="connsiteY2" fmla="*/ 502744 h 502744"/>
              <a:gd name="connsiteX0" fmla="*/ 236393 w 236393"/>
              <a:gd name="connsiteY0" fmla="*/ 0 h 502744"/>
              <a:gd name="connsiteX1" fmla="*/ 13869 w 236393"/>
              <a:gd name="connsiteY1" fmla="*/ 206714 h 502744"/>
              <a:gd name="connsiteX2" fmla="*/ 29927 w 236393"/>
              <a:gd name="connsiteY2" fmla="*/ 502744 h 502744"/>
              <a:gd name="connsiteX0" fmla="*/ 236393 w 236393"/>
              <a:gd name="connsiteY0" fmla="*/ 0 h 502744"/>
              <a:gd name="connsiteX1" fmla="*/ 13869 w 236393"/>
              <a:gd name="connsiteY1" fmla="*/ 206714 h 502744"/>
              <a:gd name="connsiteX2" fmla="*/ 29927 w 236393"/>
              <a:gd name="connsiteY2" fmla="*/ 502744 h 502744"/>
              <a:gd name="connsiteX0" fmla="*/ 241448 w 241448"/>
              <a:gd name="connsiteY0" fmla="*/ 0 h 502744"/>
              <a:gd name="connsiteX1" fmla="*/ 18924 w 241448"/>
              <a:gd name="connsiteY1" fmla="*/ 206714 h 502744"/>
              <a:gd name="connsiteX2" fmla="*/ 34982 w 241448"/>
              <a:gd name="connsiteY2" fmla="*/ 502744 h 50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448" h="502744">
                <a:moveTo>
                  <a:pt x="241448" y="0"/>
                </a:moveTo>
                <a:cubicBezTo>
                  <a:pt x="97120" y="46382"/>
                  <a:pt x="53335" y="122923"/>
                  <a:pt x="18924" y="206714"/>
                </a:cubicBezTo>
                <a:cubicBezTo>
                  <a:pt x="-15487" y="290505"/>
                  <a:pt x="1341" y="400725"/>
                  <a:pt x="34982" y="50274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206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4EEA0-C6E9-4E40-A0D3-AA0EBA5604FC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5795847" y="2610407"/>
            <a:ext cx="5719981" cy="2349819"/>
            <a:chOff x="751940" y="1669901"/>
            <a:chExt cx="7479517" cy="307265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4558DB-B5A4-9143-9403-6D92296D3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34"/>
            <a:stretch/>
          </p:blipFill>
          <p:spPr>
            <a:xfrm>
              <a:off x="751940" y="1669902"/>
              <a:ext cx="2274193" cy="307265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231992-7AA4-EA41-959F-E0F78757E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34"/>
            <a:stretch/>
          </p:blipFill>
          <p:spPr>
            <a:xfrm>
              <a:off x="3026134" y="1669902"/>
              <a:ext cx="2694228" cy="307265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3D9C5F-DBF4-3946-BF43-90BF6C606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120"/>
            <a:stretch/>
          </p:blipFill>
          <p:spPr>
            <a:xfrm>
              <a:off x="5720362" y="1669901"/>
              <a:ext cx="2511095" cy="307265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A64FC8-1305-C34B-8329-42EF39D800B8}"/>
              </a:ext>
            </a:extLst>
          </p:cNvPr>
          <p:cNvSpPr txBox="1"/>
          <p:nvPr/>
        </p:nvSpPr>
        <p:spPr>
          <a:xfrm>
            <a:off x="7680487" y="5075089"/>
            <a:ext cx="181492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K-Genome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3B6D2-6315-6F43-8F30-F49042647DAE}"/>
              </a:ext>
            </a:extLst>
          </p:cNvPr>
          <p:cNvSpPr txBox="1"/>
          <p:nvPr/>
        </p:nvSpPr>
        <p:spPr>
          <a:xfrm>
            <a:off x="7728001" y="3025640"/>
            <a:ext cx="18614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N-Genome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C1EB6-5B0F-0747-B5DE-E32556AA7EE6}"/>
              </a:ext>
            </a:extLst>
          </p:cNvPr>
          <p:cNvSpPr txBox="1"/>
          <p:nvPr/>
        </p:nvSpPr>
        <p:spPr>
          <a:xfrm>
            <a:off x="7680486" y="996916"/>
            <a:ext cx="184377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P. </a:t>
            </a:r>
            <a:r>
              <a:rPr lang="en-US" sz="2400" dirty="0" err="1">
                <a:solidFill>
                  <a:srgbClr val="002060"/>
                </a:solidFill>
              </a:rPr>
              <a:t>hallii</a:t>
            </a:r>
            <a:r>
              <a:rPr lang="en-US" sz="2400" dirty="0">
                <a:solidFill>
                  <a:srgbClr val="002060"/>
                </a:solidFill>
              </a:rPr>
              <a:t> HAL</a:t>
            </a:r>
          </a:p>
        </p:txBody>
      </p:sp>
      <p:sp>
        <p:nvSpPr>
          <p:cNvPr id="21" name="TextBox 20"/>
          <p:cNvSpPr txBox="1"/>
          <p:nvPr/>
        </p:nvSpPr>
        <p:spPr>
          <a:xfrm rot="5400000">
            <a:off x="4784292" y="3531605"/>
            <a:ext cx="4818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C3 vs. C8, historical </a:t>
            </a:r>
            <a:r>
              <a:rPr lang="en-US" sz="2400" dirty="0" err="1">
                <a:solidFill>
                  <a:srgbClr val="002060"/>
                </a:solidFill>
                <a:latin typeface="Comic Sans MS" panose="030F0702030302020204" pitchFamily="66" charset="0"/>
              </a:rPr>
              <a:t>P</a:t>
            </a:r>
            <a:r>
              <a:rPr lang="en-US" sz="2400" dirty="0" err="1">
                <a:solidFill>
                  <a:srgbClr val="002060"/>
                </a:solidFill>
                <a:latin typeface="Comic Sans MS" panose="030F0702030302020204" pitchFamily="66" charset="0"/>
              </a:rPr>
              <a:t>anicoid</a:t>
            </a:r>
            <a:r>
              <a:rPr lang="en-US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 duplication </a:t>
            </a:r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38" y="5999693"/>
            <a:ext cx="4463199" cy="858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29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52600" y="1600201"/>
            <a:ext cx="6781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rgbClr val="002060"/>
                </a:solidFill>
                <a:latin typeface="+mj-lt"/>
              </a:rPr>
              <a:t>Native to North America</a:t>
            </a:r>
          </a:p>
          <a:p>
            <a:r>
              <a:rPr lang="en-US" sz="2000" dirty="0">
                <a:solidFill>
                  <a:srgbClr val="002060"/>
                </a:solidFill>
                <a:latin typeface="+mj-lt"/>
              </a:rPr>
              <a:t>Widespread distribution/habitats</a:t>
            </a:r>
          </a:p>
          <a:p>
            <a:r>
              <a:rPr lang="en-US" sz="2000" dirty="0">
                <a:solidFill>
                  <a:srgbClr val="002060"/>
                </a:solidFill>
                <a:latin typeface="+mj-lt"/>
              </a:rPr>
              <a:t>C4 perennial</a:t>
            </a:r>
          </a:p>
          <a:p>
            <a:r>
              <a:rPr lang="en-US" sz="2000" dirty="0">
                <a:solidFill>
                  <a:srgbClr val="002060"/>
                </a:solidFill>
                <a:latin typeface="+mj-lt"/>
              </a:rPr>
              <a:t>Lowland/upland ecotypes</a:t>
            </a:r>
          </a:p>
          <a:p>
            <a:r>
              <a:rPr lang="en-US" sz="2000" dirty="0">
                <a:solidFill>
                  <a:srgbClr val="002060"/>
                </a:solidFill>
                <a:latin typeface="+mj-lt"/>
              </a:rPr>
              <a:t>Polyploidy (tetraploid/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octoploid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  <a:latin typeface="+mj-lt"/>
              </a:rPr>
              <a:t>Outcrossing/wind pollinated</a:t>
            </a:r>
          </a:p>
          <a:p>
            <a:pPr marL="0" indent="0">
              <a:buNone/>
            </a:pPr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>
              <a:buNone/>
            </a:pPr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r>
              <a:rPr lang="en-US" sz="2000" dirty="0">
                <a:solidFill>
                  <a:srgbClr val="002060"/>
                </a:solidFill>
                <a:latin typeface="+mj-lt"/>
              </a:rPr>
              <a:t>Long history of agronomic work</a:t>
            </a:r>
          </a:p>
          <a:p>
            <a:r>
              <a:rPr lang="en-US" sz="2000" dirty="0">
                <a:solidFill>
                  <a:srgbClr val="002060"/>
                </a:solidFill>
                <a:latin typeface="+mj-lt"/>
              </a:rPr>
              <a:t>Productive on marginal lands</a:t>
            </a:r>
          </a:p>
          <a:p>
            <a:r>
              <a:rPr lang="en-US" sz="2000" dirty="0">
                <a:solidFill>
                  <a:srgbClr val="002060"/>
                </a:solidFill>
                <a:latin typeface="+mj-lt"/>
              </a:rPr>
              <a:t>High yielding (7-10 tons/acre) </a:t>
            </a:r>
          </a:p>
          <a:p>
            <a:r>
              <a:rPr lang="en-US" sz="2000" dirty="0">
                <a:solidFill>
                  <a:srgbClr val="002060"/>
                </a:solidFill>
                <a:latin typeface="+mj-lt"/>
              </a:rPr>
              <a:t>DOE JGI efforts </a:t>
            </a:r>
          </a:p>
          <a:p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>
              <a:buNone/>
            </a:pPr>
            <a:endParaRPr lang="en-US" sz="2000" b="1" dirty="0">
              <a:solidFill>
                <a:srgbClr val="002060"/>
              </a:solidFill>
              <a:latin typeface="+mj-lt"/>
            </a:endParaRPr>
          </a:p>
          <a:p>
            <a:endParaRPr lang="en-US" sz="22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2060"/>
                </a:solidFill>
              </a:rPr>
              <a:t>Switchgrass</a:t>
            </a:r>
            <a:r>
              <a:rPr lang="en-US" sz="2800" b="1" i="1" dirty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(</a:t>
            </a:r>
            <a:r>
              <a:rPr lang="en-US" sz="2800" b="1" i="1" dirty="0" err="1">
                <a:solidFill>
                  <a:srgbClr val="002060"/>
                </a:solidFill>
              </a:rPr>
              <a:t>Panicum</a:t>
            </a:r>
            <a:r>
              <a:rPr lang="en-US" sz="2800" b="1" i="1" dirty="0">
                <a:solidFill>
                  <a:srgbClr val="002060"/>
                </a:solidFill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</a:rPr>
              <a:t>virgatum</a:t>
            </a:r>
            <a:r>
              <a:rPr lang="en-US" sz="2800" b="1" dirty="0">
                <a:solidFill>
                  <a:srgbClr val="002060"/>
                </a:solidFill>
              </a:rPr>
              <a:t>)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17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989" y="1295401"/>
            <a:ext cx="4739479" cy="395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368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auto">
          <a:xfrm>
            <a:off x="228600" y="1600201"/>
            <a:ext cx="48006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213"/>
              </a:spcBef>
              <a:buSzPct val="75000"/>
              <a:buChar char="•"/>
              <a:defRPr sz="1500">
                <a:solidFill>
                  <a:srgbClr val="000000"/>
                </a:solidFill>
                <a:latin typeface="Open Sans Light" charset="0"/>
                <a:ea typeface="MS PGothic" panose="020B0600070205080204" pitchFamily="34" charset="-128"/>
                <a:cs typeface="Helvetica" panose="020B0604020202020204" pitchFamily="34" charset="0"/>
                <a:sym typeface="Helvetica" panose="020B0604020202020204" pitchFamily="34" charset="0"/>
              </a:defRPr>
            </a:lvl1pPr>
            <a:lvl2pPr marL="742950" indent="-285750">
              <a:spcBef>
                <a:spcPts val="2213"/>
              </a:spcBef>
              <a:buSzPct val="75000"/>
              <a:buChar char="•"/>
              <a:defRPr sz="1500">
                <a:solidFill>
                  <a:srgbClr val="000000"/>
                </a:solidFill>
                <a:latin typeface="Open Sans Light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marL="1143000" indent="-228600">
              <a:spcBef>
                <a:spcPts val="2213"/>
              </a:spcBef>
              <a:buSzPct val="75000"/>
              <a:buChar char="•"/>
              <a:defRPr sz="1500">
                <a:solidFill>
                  <a:srgbClr val="000000"/>
                </a:solidFill>
                <a:latin typeface="Open Sans Light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marL="1600200" indent="-228600">
              <a:spcBef>
                <a:spcPts val="2213"/>
              </a:spcBef>
              <a:buSzPct val="75000"/>
              <a:buChar char="•"/>
              <a:defRPr sz="1500">
                <a:solidFill>
                  <a:srgbClr val="000000"/>
                </a:solidFill>
                <a:latin typeface="Open Sans Light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marL="2057400" indent="-228600">
              <a:spcBef>
                <a:spcPts val="2213"/>
              </a:spcBef>
              <a:buSzPct val="75000"/>
              <a:buChar char="•"/>
              <a:defRPr sz="1500">
                <a:solidFill>
                  <a:srgbClr val="000000"/>
                </a:solidFill>
                <a:latin typeface="Open Sans Light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ts val="2213"/>
              </a:spcBef>
              <a:spcAft>
                <a:spcPct val="0"/>
              </a:spcAft>
              <a:buSzPct val="75000"/>
              <a:buChar char="•"/>
              <a:defRPr sz="1500">
                <a:solidFill>
                  <a:srgbClr val="000000"/>
                </a:solidFill>
                <a:latin typeface="Open Sans Light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ts val="2213"/>
              </a:spcBef>
              <a:spcAft>
                <a:spcPct val="0"/>
              </a:spcAft>
              <a:buSzPct val="75000"/>
              <a:buChar char="•"/>
              <a:defRPr sz="1500">
                <a:solidFill>
                  <a:srgbClr val="000000"/>
                </a:solidFill>
                <a:latin typeface="Open Sans Light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ts val="2213"/>
              </a:spcBef>
              <a:spcAft>
                <a:spcPct val="0"/>
              </a:spcAft>
              <a:buSzPct val="75000"/>
              <a:buChar char="•"/>
              <a:defRPr sz="1500">
                <a:solidFill>
                  <a:srgbClr val="000000"/>
                </a:solidFill>
                <a:latin typeface="Open Sans Light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ts val="2213"/>
              </a:spcBef>
              <a:spcAft>
                <a:spcPct val="0"/>
              </a:spcAft>
              <a:buSzPct val="75000"/>
              <a:buChar char="•"/>
              <a:defRPr sz="1500">
                <a:solidFill>
                  <a:srgbClr val="000000"/>
                </a:solidFill>
                <a:latin typeface="Open Sans Light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r>
              <a:rPr lang="en-US" altLang="en-US" sz="2000" dirty="0">
                <a:solidFill>
                  <a:srgbClr val="002060"/>
                </a:solidFill>
                <a:latin typeface="Comic Sans MS" panose="030F0702030302020204" pitchFamily="66" charset="0"/>
                <a:sym typeface="Helvetica Light" charset="0"/>
              </a:rPr>
              <a:t>Native to North America</a:t>
            </a: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r>
              <a:rPr lang="en-US" altLang="en-US" sz="2000" dirty="0">
                <a:solidFill>
                  <a:srgbClr val="002060"/>
                </a:solidFill>
                <a:latin typeface="Comic Sans MS" panose="030F0702030302020204" pitchFamily="66" charset="0"/>
                <a:sym typeface="Helvetica Light" charset="0"/>
              </a:rPr>
              <a:t>Widespread distribution</a:t>
            </a: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r>
              <a:rPr lang="en-US" altLang="en-US" sz="2000" dirty="0">
                <a:solidFill>
                  <a:srgbClr val="002060"/>
                </a:solidFill>
                <a:latin typeface="Comic Sans MS" panose="030F0702030302020204" pitchFamily="66" charset="0"/>
                <a:sym typeface="Helvetica Light" charset="0"/>
              </a:rPr>
              <a:t>C4 perennial</a:t>
            </a: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r>
              <a:rPr lang="en-US" altLang="en-US" sz="2000" dirty="0">
                <a:solidFill>
                  <a:srgbClr val="002060"/>
                </a:solidFill>
                <a:latin typeface="Comic Sans MS" panose="030F0702030302020204" pitchFamily="66" charset="0"/>
                <a:sym typeface="Helvetica Light" charset="0"/>
              </a:rPr>
              <a:t>Lowland/upland ecotypes</a:t>
            </a: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r>
              <a:rPr lang="en-US" altLang="en-US" sz="2000" dirty="0">
                <a:solidFill>
                  <a:srgbClr val="002060"/>
                </a:solidFill>
                <a:latin typeface="Comic Sans MS" panose="030F0702030302020204" pitchFamily="66" charset="0"/>
                <a:sym typeface="Helvetica Light" charset="0"/>
              </a:rPr>
              <a:t>Allopolyploid (4x &amp; 8x)</a:t>
            </a:r>
            <a:endParaRPr lang="en-US" altLang="en-US" sz="2000" dirty="0">
              <a:solidFill>
                <a:srgbClr val="002060"/>
              </a:solidFill>
              <a:latin typeface="Comic Sans MS" panose="030F0702030302020204" pitchFamily="66" charset="0"/>
              <a:sym typeface="Helvetica Light" charset="0"/>
            </a:endParaRP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r>
              <a:rPr lang="en-US" altLang="en-US" sz="2000" dirty="0">
                <a:solidFill>
                  <a:srgbClr val="002060"/>
                </a:solidFill>
                <a:latin typeface="Comic Sans MS" panose="030F0702030302020204" pitchFamily="66" charset="0"/>
                <a:sym typeface="Helvetica Light" charset="0"/>
              </a:rPr>
              <a:t>Outcrossing/wind pollinated</a:t>
            </a: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  <a:buNone/>
            </a:pPr>
            <a:endParaRPr lang="en-US" altLang="en-US" sz="2000" dirty="0">
              <a:solidFill>
                <a:srgbClr val="002060"/>
              </a:solidFill>
              <a:latin typeface="Comic Sans MS" panose="030F0702030302020204" pitchFamily="66" charset="0"/>
              <a:sym typeface="Helvetica Light" charset="0"/>
            </a:endParaRP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  <a:buNone/>
            </a:pPr>
            <a:endParaRPr lang="en-US" altLang="en-US" sz="2000" dirty="0">
              <a:solidFill>
                <a:srgbClr val="002060"/>
              </a:solidFill>
              <a:latin typeface="Comic Sans MS" panose="030F0702030302020204" pitchFamily="66" charset="0"/>
              <a:sym typeface="Helvetica Light" charset="0"/>
            </a:endParaRP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endParaRPr lang="en-US" altLang="en-US" sz="2000" dirty="0">
              <a:solidFill>
                <a:srgbClr val="002060"/>
              </a:solidFill>
              <a:latin typeface="Comic Sans MS" panose="030F0702030302020204" pitchFamily="66" charset="0"/>
              <a:sym typeface="Helvetica Light" charset="0"/>
            </a:endParaRP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r>
              <a:rPr lang="en-US" altLang="en-US" sz="2000" dirty="0">
                <a:solidFill>
                  <a:srgbClr val="002060"/>
                </a:solidFill>
                <a:latin typeface="Comic Sans MS" panose="030F0702030302020204" pitchFamily="66" charset="0"/>
                <a:sym typeface="Helvetica Light" charset="0"/>
              </a:rPr>
              <a:t>Long history of agronomic work</a:t>
            </a: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r>
              <a:rPr lang="en-US" altLang="en-US" sz="2000" dirty="0">
                <a:solidFill>
                  <a:srgbClr val="002060"/>
                </a:solidFill>
                <a:latin typeface="Comic Sans MS" panose="030F0702030302020204" pitchFamily="66" charset="0"/>
                <a:sym typeface="Helvetica Light" charset="0"/>
              </a:rPr>
              <a:t>Productive on marginal </a:t>
            </a:r>
            <a:r>
              <a:rPr lang="en-US" altLang="en-US" sz="2000" dirty="0">
                <a:solidFill>
                  <a:srgbClr val="002060"/>
                </a:solidFill>
                <a:latin typeface="Comic Sans MS" panose="030F0702030302020204" pitchFamily="66" charset="0"/>
                <a:sym typeface="Helvetica Light" charset="0"/>
              </a:rPr>
              <a:t>lands</a:t>
            </a: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r>
              <a:rPr lang="en-US" altLang="en-US" sz="2000" dirty="0">
                <a:solidFill>
                  <a:srgbClr val="002060"/>
                </a:solidFill>
                <a:latin typeface="Comic Sans MS" panose="030F0702030302020204" pitchFamily="66" charset="0"/>
                <a:sym typeface="Helvetica Light" charset="0"/>
              </a:rPr>
              <a:t>Potential biofuel feedstock </a:t>
            </a:r>
            <a:endParaRPr lang="en-US" altLang="en-US" sz="2000" dirty="0">
              <a:solidFill>
                <a:srgbClr val="002060"/>
              </a:solidFill>
              <a:latin typeface="Comic Sans MS" panose="030F0702030302020204" pitchFamily="66" charset="0"/>
              <a:sym typeface="Helvetica Light" charset="0"/>
            </a:endParaRPr>
          </a:p>
          <a:p>
            <a:pPr marL="0" indent="0" defTabSz="1219170">
              <a:lnSpc>
                <a:spcPct val="90000"/>
              </a:lnSpc>
              <a:spcBef>
                <a:spcPct val="20000"/>
              </a:spcBef>
              <a:buSzTx/>
              <a:buNone/>
            </a:pPr>
            <a:endParaRPr lang="en-US" altLang="en-US" sz="2000" dirty="0">
              <a:solidFill>
                <a:srgbClr val="002060"/>
              </a:solidFill>
              <a:latin typeface="Comic Sans MS" panose="030F0702030302020204" pitchFamily="66" charset="0"/>
              <a:sym typeface="Helvetica Light" charset="0"/>
            </a:endParaRP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endParaRPr lang="en-US" altLang="en-US" sz="2000" dirty="0">
              <a:solidFill>
                <a:srgbClr val="002060"/>
              </a:solidFill>
              <a:latin typeface="Comic Sans MS" panose="030F0702030302020204" pitchFamily="66" charset="0"/>
              <a:sym typeface="Helvetica Light" charset="0"/>
            </a:endParaRP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  <a:buNone/>
            </a:pPr>
            <a:endParaRPr lang="en-US" altLang="en-US" sz="2000" b="1" dirty="0">
              <a:solidFill>
                <a:srgbClr val="002060"/>
              </a:solidFill>
              <a:latin typeface="Comic Sans MS" panose="030F0702030302020204" pitchFamily="66" charset="0"/>
              <a:sym typeface="Helvetica Light" charset="0"/>
            </a:endParaRPr>
          </a:p>
          <a:p>
            <a:pPr defTabSz="1219170">
              <a:lnSpc>
                <a:spcPct val="90000"/>
              </a:lnSpc>
              <a:spcBef>
                <a:spcPct val="20000"/>
              </a:spcBef>
              <a:buSzTx/>
            </a:pPr>
            <a:endParaRPr lang="en-US" altLang="en-US" sz="2133" dirty="0">
              <a:solidFill>
                <a:srgbClr val="013360"/>
              </a:solidFill>
              <a:latin typeface="Comic Sans MS" panose="030F0702030302020204" pitchFamily="66" charset="0"/>
              <a:sym typeface="Helvetica Light" charset="0"/>
            </a:endParaRP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1" y="1805518"/>
            <a:ext cx="3901016" cy="329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3"/>
          <p:cNvSpPr txBox="1">
            <a:spLocks noChangeArrowheads="1"/>
          </p:cNvSpPr>
          <p:nvPr/>
        </p:nvSpPr>
        <p:spPr bwMode="auto">
          <a:xfrm>
            <a:off x="6705601" y="1308101"/>
            <a:ext cx="12410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>
                <a:solidFill>
                  <a:srgbClr val="002060"/>
                </a:solidFill>
                <a:latin typeface="Comic Sans MS" panose="030F0702030302020204" pitchFamily="66" charset="0"/>
              </a:rPr>
              <a:t>lowland</a:t>
            </a:r>
          </a:p>
        </p:txBody>
      </p:sp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8961968" y="1293285"/>
            <a:ext cx="1109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>
                <a:solidFill>
                  <a:srgbClr val="002060"/>
                </a:solidFill>
                <a:latin typeface="Comic Sans MS" panose="030F0702030302020204" pitchFamily="66" charset="0"/>
              </a:rPr>
              <a:t>upland</a:t>
            </a:r>
          </a:p>
        </p:txBody>
      </p:sp>
      <p:sp>
        <p:nvSpPr>
          <p:cNvPr id="31750" name="TextBox 5"/>
          <p:cNvSpPr txBox="1">
            <a:spLocks noChangeArrowheads="1"/>
          </p:cNvSpPr>
          <p:nvPr/>
        </p:nvSpPr>
        <p:spPr bwMode="auto">
          <a:xfrm>
            <a:off x="6838951" y="5101168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>
                <a:solidFill>
                  <a:srgbClr val="002060"/>
                </a:solidFill>
                <a:latin typeface="Comic Sans MS" panose="030F0702030302020204" pitchFamily="66" charset="0"/>
              </a:rPr>
              <a:t>Casler et al. 2011</a:t>
            </a:r>
          </a:p>
        </p:txBody>
      </p:sp>
      <p:sp>
        <p:nvSpPr>
          <p:cNvPr id="31751" name="Title 1"/>
          <p:cNvSpPr txBox="1">
            <a:spLocks/>
          </p:cNvSpPr>
          <p:nvPr/>
        </p:nvSpPr>
        <p:spPr bwMode="auto">
          <a:xfrm>
            <a:off x="457200" y="27516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1143000" indent="1143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1600200" indent="1143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2057400" indent="1143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2514600" indent="1143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defTabSz="1219170"/>
            <a:r>
              <a:rPr lang="en-US" alt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Switchgrass</a:t>
            </a:r>
            <a:r>
              <a:rPr lang="en-US" altLang="en-US" sz="2800" b="1" i="1">
                <a:solidFill>
                  <a:srgbClr val="002060"/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(</a:t>
            </a:r>
            <a:r>
              <a:rPr lang="en-US" altLang="en-US" sz="2800" b="1" i="1">
                <a:solidFill>
                  <a:srgbClr val="002060"/>
                </a:solidFill>
                <a:latin typeface="Comic Sans MS" panose="030F0702030302020204" pitchFamily="66" charset="0"/>
              </a:rPr>
              <a:t>Panicum virgatum</a:t>
            </a:r>
            <a:r>
              <a:rPr lang="en-US" alt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)</a:t>
            </a:r>
            <a:endParaRPr lang="en-US" altLang="en-US" sz="2800" b="1">
              <a:solidFill>
                <a:srgbClr val="002060"/>
              </a:solidFill>
              <a:latin typeface="Bebas Neue Bold" charset="0"/>
            </a:endParaRPr>
          </a:p>
        </p:txBody>
      </p:sp>
      <p:sp>
        <p:nvSpPr>
          <p:cNvPr id="31752" name="TextBox 7"/>
          <p:cNvSpPr txBox="1">
            <a:spLocks noChangeArrowheads="1"/>
          </p:cNvSpPr>
          <p:nvPr/>
        </p:nvSpPr>
        <p:spPr bwMode="auto">
          <a:xfrm>
            <a:off x="7143751" y="5803901"/>
            <a:ext cx="33201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>
                <a:solidFill>
                  <a:srgbClr val="002060"/>
                </a:solidFill>
                <a:latin typeface="Comic Sans MS" panose="030F0702030302020204" pitchFamily="66" charset="0"/>
              </a:rPr>
              <a:t>&gt;3-4 myr divergence</a:t>
            </a:r>
          </a:p>
          <a:p>
            <a:r>
              <a:rPr lang="en-US" altLang="en-US" sz="2400" b="1">
                <a:solidFill>
                  <a:srgbClr val="002060"/>
                </a:solidFill>
                <a:latin typeface="Comic Sans MS" panose="030F0702030302020204" pitchFamily="66" charset="0"/>
              </a:rPr>
              <a:t>ongoing hybridization</a:t>
            </a:r>
          </a:p>
        </p:txBody>
      </p:sp>
    </p:spTree>
    <p:extLst>
      <p:ext uri="{BB962C8B-B14F-4D97-AF65-F5344CB8AC3E}">
        <p14:creationId xmlns:p14="http://schemas.microsoft.com/office/powerpoint/2010/main" val="35328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295400"/>
            <a:ext cx="4038600" cy="334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Box 13"/>
          <p:cNvSpPr txBox="1">
            <a:spLocks noChangeArrowheads="1"/>
          </p:cNvSpPr>
          <p:nvPr/>
        </p:nvSpPr>
        <p:spPr bwMode="auto">
          <a:xfrm>
            <a:off x="1117600" y="247651"/>
            <a:ext cx="59618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Remarkable Climatic Gradients:  </a:t>
            </a:r>
          </a:p>
        </p:txBody>
      </p:sp>
      <p:pic>
        <p:nvPicPr>
          <p:cNvPr id="32772" name="Picture 14" descr="us_precipitation_map_s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4049184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15"/>
          <p:cNvSpPr txBox="1">
            <a:spLocks noChangeArrowheads="1"/>
          </p:cNvSpPr>
          <p:nvPr/>
        </p:nvSpPr>
        <p:spPr bwMode="auto">
          <a:xfrm>
            <a:off x="3341131" y="5410201"/>
            <a:ext cx="44598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~8 USDA Cold Hardiness Zones</a:t>
            </a:r>
          </a:p>
          <a:p>
            <a:pPr algn="ctr"/>
            <a:endParaRPr lang="en-US" alt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alt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&gt;60 inches of Annual </a:t>
            </a:r>
            <a:r>
              <a:rPr lang="en-US" alt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Precipitation</a:t>
            </a:r>
            <a:endParaRPr lang="en-US" altLang="en-US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69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0677" y="128706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Common gardens to study adaptation:  </a:t>
            </a:r>
            <a:endParaRPr lang="en-US" sz="2800" b="1" dirty="0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000" y="1561476"/>
            <a:ext cx="5119155" cy="657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33" b="1" dirty="0">
              <a:solidFill>
                <a:srgbClr val="002060"/>
              </a:solidFill>
              <a:latin typeface="+mj-lt"/>
            </a:endParaRPr>
          </a:p>
          <a:p>
            <a:r>
              <a:rPr lang="en-US" sz="2133" b="1" dirty="0">
                <a:solidFill>
                  <a:srgbClr val="002060"/>
                </a:solidFill>
                <a:latin typeface="+mj-lt"/>
              </a:rPr>
              <a:t>QTL and GWAS panel planted across latitudinal gradient to detect genes involved in performance and stability </a:t>
            </a:r>
          </a:p>
          <a:p>
            <a:endParaRPr lang="en-US" sz="2133" b="1" dirty="0">
              <a:solidFill>
                <a:srgbClr val="002060"/>
              </a:solidFill>
              <a:latin typeface="+mj-lt"/>
            </a:endParaRPr>
          </a:p>
          <a:p>
            <a:endParaRPr lang="en-US" sz="2133" b="1" dirty="0">
              <a:solidFill>
                <a:srgbClr val="002060"/>
              </a:solidFill>
              <a:latin typeface="+mj-lt"/>
            </a:endParaRPr>
          </a:p>
          <a:p>
            <a:r>
              <a:rPr lang="en-US" sz="2133" b="1" dirty="0">
                <a:solidFill>
                  <a:srgbClr val="002060"/>
                </a:solidFill>
                <a:latin typeface="+mj-lt"/>
              </a:rPr>
              <a:t>Collaborative and community building effort – including involvement of DOE JGI, DOE Bioenergy Centers, CIMMYT, Ladybird Johnson Wildflower Center and many others…..</a:t>
            </a:r>
          </a:p>
          <a:p>
            <a:endParaRPr lang="en-US" sz="2133" b="1" dirty="0">
              <a:solidFill>
                <a:srgbClr val="002060"/>
              </a:solidFill>
              <a:latin typeface="+mj-lt"/>
            </a:endParaRPr>
          </a:p>
          <a:p>
            <a:endParaRPr lang="en-US" sz="2400" dirty="0">
              <a:solidFill>
                <a:srgbClr val="002060"/>
              </a:solidFill>
              <a:latin typeface="+mj-lt"/>
            </a:endParaRPr>
          </a:p>
          <a:p>
            <a:endParaRPr lang="en-US" sz="2400" dirty="0">
              <a:solidFill>
                <a:srgbClr val="002060"/>
              </a:solidFill>
              <a:latin typeface="+mj-lt"/>
            </a:endParaRPr>
          </a:p>
          <a:p>
            <a:endParaRPr lang="en-US" sz="2400" dirty="0">
              <a:solidFill>
                <a:srgbClr val="002060"/>
              </a:solidFill>
              <a:latin typeface="+mj-lt"/>
            </a:endParaRPr>
          </a:p>
          <a:p>
            <a:endParaRPr lang="en-US" sz="2400" dirty="0">
              <a:solidFill>
                <a:srgbClr val="002060"/>
              </a:solidFill>
              <a:latin typeface="+mj-lt"/>
            </a:endParaRPr>
          </a:p>
          <a:p>
            <a:endParaRPr lang="en-US" sz="2400" dirty="0">
              <a:solidFill>
                <a:srgbClr val="002060"/>
              </a:solidFill>
              <a:latin typeface="+mj-lt"/>
            </a:endParaRPr>
          </a:p>
          <a:p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4" name="Picture 3" descr="C:\Users\Tom\AppData\Local\Microsoft\Windows\Temporary Internet Files\Content.Word\Hardiness Zone Map -Fina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71" y="1561476"/>
            <a:ext cx="5582195" cy="35359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299200" y="5765801"/>
            <a:ext cx="39725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16 planting locations</a:t>
            </a:r>
          </a:p>
          <a:p>
            <a:r>
              <a:rPr lang="en-US" sz="2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24.3 </a:t>
            </a:r>
            <a:r>
              <a:rPr lang="en-US" sz="2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degrees of latitude!</a:t>
            </a:r>
          </a:p>
        </p:txBody>
      </p:sp>
    </p:spTree>
    <p:extLst>
      <p:ext uri="{BB962C8B-B14F-4D97-AF65-F5344CB8AC3E}">
        <p14:creationId xmlns:p14="http://schemas.microsoft.com/office/powerpoint/2010/main" val="25843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55738"/>
            <a:ext cx="5181600" cy="3886200"/>
          </a:xfrm>
          <a:prstGeom prst="rect">
            <a:avLst/>
          </a:prstGeom>
        </p:spPr>
      </p:pic>
      <p:pic>
        <p:nvPicPr>
          <p:cNvPr id="3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447800"/>
            <a:ext cx="2920603" cy="38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706967"/>
            <a:ext cx="4593167" cy="258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579967"/>
            <a:ext cx="3780367" cy="283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84" y="3962400"/>
            <a:ext cx="406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2" descr="e27a39d9-7b05-49ee-a522-745d5f1a98cb@namprd0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1" y="3657600"/>
            <a:ext cx="3977217" cy="298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27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1803</TotalTime>
  <Words>847</Words>
  <Application>Microsoft Office PowerPoint</Application>
  <PresentationFormat>Widescreen</PresentationFormat>
  <Paragraphs>242</Paragraphs>
  <Slides>33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MS PGothic</vt:lpstr>
      <vt:lpstr>Arial</vt:lpstr>
      <vt:lpstr>Bebas Neue Bold</vt:lpstr>
      <vt:lpstr>Calibri</vt:lpstr>
      <vt:lpstr>Century Gothic</vt:lpstr>
      <vt:lpstr>Comic Sans MS</vt:lpstr>
      <vt:lpstr>Helvetica</vt:lpstr>
      <vt:lpstr>Helvetica Light</vt:lpstr>
      <vt:lpstr>Times New Roman</vt:lpstr>
      <vt:lpstr>Office Theme</vt:lpstr>
      <vt:lpstr>Genetics of Genotype-By-Environment Interactions in the Switchgrass Diversity 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Switchgrass Natural History</vt:lpstr>
      <vt:lpstr>PowerPoint Presentation</vt:lpstr>
      <vt:lpstr>PowerPoint Presentation</vt:lpstr>
      <vt:lpstr>Population Structure and Demographic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How good is V5?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Alice MacQueen</dc:creator>
  <cp:lastModifiedBy>MacQueen, Alice H</cp:lastModifiedBy>
  <cp:revision>12</cp:revision>
  <dcterms:created xsi:type="dcterms:W3CDTF">2019-12-23T19:52:07Z</dcterms:created>
  <dcterms:modified xsi:type="dcterms:W3CDTF">2020-01-06T21:38:12Z</dcterms:modified>
</cp:coreProperties>
</file>